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</p:sldIdLst>
  <p:sldSz cx="18288000" cy="10287000"/>
  <p:notesSz cx="6858000" cy="9144000"/>
  <p:embeddedFontLst>
    <p:embeddedFont>
      <p:font typeface="Alice Bold" charset="1" panose="00000500000000000000"/>
      <p:regular r:id="rId29"/>
    </p:embeddedFont>
    <p:embeddedFont>
      <p:font typeface="Alice" charset="1" panose="00000500000000000000"/>
      <p:regular r:id="rId30"/>
    </p:embeddedFont>
    <p:embeddedFont>
      <p:font typeface="Tazugane Gothic" charset="1" panose="020B0603020203020204"/>
      <p:regular r:id="rId31"/>
    </p:embeddedFont>
    <p:embeddedFont>
      <p:font typeface="Canva Sans Bold" charset="1" panose="020B0803030501040103"/>
      <p:regular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gif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gif" Type="http://schemas.openxmlformats.org/officeDocument/2006/relationships/image"/><Relationship Id="rId3" Target="../media/image4.png" Type="http://schemas.openxmlformats.org/officeDocument/2006/relationships/image"/><Relationship Id="rId4" Target="../media/image6.png" Type="http://schemas.openxmlformats.org/officeDocument/2006/relationships/image"/><Relationship Id="rId5" Target="../media/image10.png" Type="http://schemas.openxmlformats.org/officeDocument/2006/relationships/image"/><Relationship Id="rId6" Target="../media/image11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gif" Type="http://schemas.openxmlformats.org/officeDocument/2006/relationships/image"/><Relationship Id="rId3" Target="../media/image4.png" Type="http://schemas.openxmlformats.org/officeDocument/2006/relationships/image"/><Relationship Id="rId4" Target="../media/image6.png" Type="http://schemas.openxmlformats.org/officeDocument/2006/relationships/image"/><Relationship Id="rId5" Target="../media/image12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.gif" Type="http://schemas.openxmlformats.org/officeDocument/2006/relationships/image"/><Relationship Id="rId5" Target="../media/image4.png" Type="http://schemas.openxmlformats.org/officeDocument/2006/relationships/image"/><Relationship Id="rId6" Target="../media/image6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.gif" Type="http://schemas.openxmlformats.org/officeDocument/2006/relationships/image"/><Relationship Id="rId5" Target="../media/image4.png" Type="http://schemas.openxmlformats.org/officeDocument/2006/relationships/image"/><Relationship Id="rId6" Target="../media/image6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.gif" Type="http://schemas.openxmlformats.org/officeDocument/2006/relationships/image"/><Relationship Id="rId5" Target="../media/image4.png" Type="http://schemas.openxmlformats.org/officeDocument/2006/relationships/image"/><Relationship Id="rId6" Target="../media/image6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.gif" Type="http://schemas.openxmlformats.org/officeDocument/2006/relationships/image"/><Relationship Id="rId5" Target="../media/image4.png" Type="http://schemas.openxmlformats.org/officeDocument/2006/relationships/image"/><Relationship Id="rId6" Target="../media/image6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.gif" Type="http://schemas.openxmlformats.org/officeDocument/2006/relationships/image"/><Relationship Id="rId5" Target="../media/image4.png" Type="http://schemas.openxmlformats.org/officeDocument/2006/relationships/image"/><Relationship Id="rId6" Target="../media/image6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.gif" Type="http://schemas.openxmlformats.org/officeDocument/2006/relationships/image"/><Relationship Id="rId5" Target="../media/image4.png" Type="http://schemas.openxmlformats.org/officeDocument/2006/relationships/image"/><Relationship Id="rId6" Target="../media/image6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.gif" Type="http://schemas.openxmlformats.org/officeDocument/2006/relationships/image"/><Relationship Id="rId5" Target="../media/image4.png" Type="http://schemas.openxmlformats.org/officeDocument/2006/relationships/image"/><Relationship Id="rId6" Target="../media/image6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.gif" Type="http://schemas.openxmlformats.org/officeDocument/2006/relationships/image"/><Relationship Id="rId5" Target="../media/image4.png" Type="http://schemas.openxmlformats.org/officeDocument/2006/relationships/image"/><Relationship Id="rId6" Target="../media/image6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.gif" Type="http://schemas.openxmlformats.org/officeDocument/2006/relationships/image"/><Relationship Id="rId5" Target="../media/image4.png" Type="http://schemas.openxmlformats.org/officeDocument/2006/relationships/image"/><Relationship Id="rId6" Target="../media/image6.png" Type="http://schemas.openxmlformats.org/officeDocument/2006/relationships/image"/><Relationship Id="rId7" Target="../media/image7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.gif" Type="http://schemas.openxmlformats.org/officeDocument/2006/relationships/image"/><Relationship Id="rId5" Target="../media/image4.png" Type="http://schemas.openxmlformats.org/officeDocument/2006/relationships/image"/><Relationship Id="rId6" Target="../media/image6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.gif" Type="http://schemas.openxmlformats.org/officeDocument/2006/relationships/image"/><Relationship Id="rId5" Target="../media/image4.png" Type="http://schemas.openxmlformats.org/officeDocument/2006/relationships/image"/><Relationship Id="rId6" Target="../media/image6.png" Type="http://schemas.openxmlformats.org/officeDocument/2006/relationships/image"/><Relationship Id="rId7" Target="../media/image13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.gif" Type="http://schemas.openxmlformats.org/officeDocument/2006/relationships/image"/><Relationship Id="rId5" Target="../media/image4.png" Type="http://schemas.openxmlformats.org/officeDocument/2006/relationships/image"/><Relationship Id="rId6" Target="../media/image6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.gif" Type="http://schemas.openxmlformats.org/officeDocument/2006/relationships/image"/><Relationship Id="rId5" Target="../media/image4.png" Type="http://schemas.openxmlformats.org/officeDocument/2006/relationships/image"/><Relationship Id="rId6" Target="../media/image6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.gif" Type="http://schemas.openxmlformats.org/officeDocument/2006/relationships/image"/><Relationship Id="rId5" Target="../media/image4.png" Type="http://schemas.openxmlformats.org/officeDocument/2006/relationships/image"/><Relationship Id="rId6" Target="../media/image6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.gif" Type="http://schemas.openxmlformats.org/officeDocument/2006/relationships/image"/><Relationship Id="rId5" Target="../media/image4.png" Type="http://schemas.openxmlformats.org/officeDocument/2006/relationships/image"/><Relationship Id="rId6" Target="../media/image6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.gif" Type="http://schemas.openxmlformats.org/officeDocument/2006/relationships/image"/><Relationship Id="rId5" Target="../media/image4.png" Type="http://schemas.openxmlformats.org/officeDocument/2006/relationships/image"/><Relationship Id="rId6" Target="../media/image6.png" Type="http://schemas.openxmlformats.org/officeDocument/2006/relationships/image"/><Relationship Id="rId7" Target="../media/image8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.gif" Type="http://schemas.openxmlformats.org/officeDocument/2006/relationships/image"/><Relationship Id="rId5" Target="../media/image4.png" Type="http://schemas.openxmlformats.org/officeDocument/2006/relationships/image"/><Relationship Id="rId6" Target="../media/image6.png" Type="http://schemas.openxmlformats.org/officeDocument/2006/relationships/image"/><Relationship Id="rId7" Target="../media/image7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.gif" Type="http://schemas.openxmlformats.org/officeDocument/2006/relationships/image"/><Relationship Id="rId5" Target="../media/image4.png" Type="http://schemas.openxmlformats.org/officeDocument/2006/relationships/image"/><Relationship Id="rId6" Target="../media/image6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gif" Type="http://schemas.openxmlformats.org/officeDocument/2006/relationships/image"/><Relationship Id="rId3" Target="../media/image4.png" Type="http://schemas.openxmlformats.org/officeDocument/2006/relationships/image"/><Relationship Id="rId4" Target="../media/image6.png" Type="http://schemas.openxmlformats.org/officeDocument/2006/relationships/image"/><Relationship Id="rId5" Target="../media/image9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.gif" Type="http://schemas.openxmlformats.org/officeDocument/2006/relationships/image"/><Relationship Id="rId5" Target="../media/image4.png" Type="http://schemas.openxmlformats.org/officeDocument/2006/relationships/image"/><Relationship Id="rId6" Target="../media/image6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-3533623" y="-416280"/>
            <a:ext cx="12738297" cy="11047578"/>
          </a:xfrm>
          <a:custGeom>
            <a:avLst/>
            <a:gdLst/>
            <a:ahLst/>
            <a:cxnLst/>
            <a:rect r="r" b="b" t="t" l="l"/>
            <a:pathLst>
              <a:path h="11047578" w="12738297">
                <a:moveTo>
                  <a:pt x="12738297" y="0"/>
                </a:moveTo>
                <a:lnTo>
                  <a:pt x="0" y="0"/>
                </a:lnTo>
                <a:lnTo>
                  <a:pt x="0" y="11047578"/>
                </a:lnTo>
                <a:lnTo>
                  <a:pt x="12738297" y="11047578"/>
                </a:lnTo>
                <a:lnTo>
                  <a:pt x="1273829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659688" y="896329"/>
            <a:ext cx="9575180" cy="8304293"/>
          </a:xfrm>
          <a:custGeom>
            <a:avLst/>
            <a:gdLst/>
            <a:ahLst/>
            <a:cxnLst/>
            <a:rect r="r" b="b" t="t" l="l"/>
            <a:pathLst>
              <a:path h="8304293" w="9575180">
                <a:moveTo>
                  <a:pt x="0" y="0"/>
                </a:moveTo>
                <a:lnTo>
                  <a:pt x="9575180" y="0"/>
                </a:lnTo>
                <a:lnTo>
                  <a:pt x="9575180" y="8304293"/>
                </a:lnTo>
                <a:lnTo>
                  <a:pt x="0" y="830429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-4246589" y="467257"/>
            <a:ext cx="10580732" cy="9162437"/>
            <a:chOff x="0" y="0"/>
            <a:chExt cx="4282440" cy="37084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4"/>
              <a:stretch>
                <a:fillRect l="0" t="-22174" r="0" b="-22174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-10800000">
            <a:off x="15465591" y="2030575"/>
            <a:ext cx="4478314" cy="3883919"/>
          </a:xfrm>
          <a:custGeom>
            <a:avLst/>
            <a:gdLst/>
            <a:ahLst/>
            <a:cxnLst/>
            <a:rect r="r" b="b" t="t" l="l"/>
            <a:pathLst>
              <a:path h="3883919" w="4478314">
                <a:moveTo>
                  <a:pt x="0" y="0"/>
                </a:moveTo>
                <a:lnTo>
                  <a:pt x="4478314" y="0"/>
                </a:lnTo>
                <a:lnTo>
                  <a:pt x="4478314" y="3883919"/>
                </a:lnTo>
                <a:lnTo>
                  <a:pt x="0" y="388391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10800000">
            <a:off x="15465591" y="4300524"/>
            <a:ext cx="4478314" cy="3883919"/>
          </a:xfrm>
          <a:custGeom>
            <a:avLst/>
            <a:gdLst/>
            <a:ahLst/>
            <a:cxnLst/>
            <a:rect r="r" b="b" t="t" l="l"/>
            <a:pathLst>
              <a:path h="3883919" w="4478314">
                <a:moveTo>
                  <a:pt x="0" y="0"/>
                </a:moveTo>
                <a:lnTo>
                  <a:pt x="4478314" y="0"/>
                </a:lnTo>
                <a:lnTo>
                  <a:pt x="4478314" y="3883919"/>
                </a:lnTo>
                <a:lnTo>
                  <a:pt x="0" y="38839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15773310" y="2585757"/>
            <a:ext cx="2971980" cy="2773554"/>
          </a:xfrm>
          <a:prstGeom prst="rect">
            <a:avLst/>
          </a:prstGeom>
          <a:ln cap="sq">
            <a:noFill/>
            <a:prstDash val="solid"/>
          </a:ln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7425762" y="2362654"/>
            <a:ext cx="6422089" cy="5993314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5165324" y="1030694"/>
            <a:ext cx="11864878" cy="5211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134"/>
              </a:lnSpc>
            </a:pPr>
            <a:r>
              <a:rPr lang="en-US" sz="10134">
                <a:solidFill>
                  <a:srgbClr val="000000"/>
                </a:solidFill>
                <a:latin typeface="Alice Bold"/>
                <a:ea typeface="Alice Bold"/>
                <a:cs typeface="Alice Bold"/>
                <a:sym typeface="Alice Bold"/>
              </a:rPr>
              <a:t>         </a:t>
            </a:r>
            <a:r>
              <a:rPr lang="en-US" sz="10134">
                <a:solidFill>
                  <a:srgbClr val="000000"/>
                </a:solidFill>
                <a:latin typeface="Alice"/>
                <a:ea typeface="Alice"/>
                <a:cs typeface="Alice"/>
                <a:sym typeface="Alice"/>
              </a:rPr>
              <a:t>POLYGON</a:t>
            </a:r>
          </a:p>
          <a:p>
            <a:pPr algn="ctr">
              <a:lnSpc>
                <a:spcPts val="10134"/>
              </a:lnSpc>
            </a:pPr>
            <a:r>
              <a:rPr lang="en-US" sz="10134">
                <a:solidFill>
                  <a:srgbClr val="000000"/>
                </a:solidFill>
                <a:latin typeface="Alice"/>
                <a:ea typeface="Alice"/>
                <a:cs typeface="Alice"/>
                <a:sym typeface="Alice"/>
              </a:rPr>
              <a:t>TRIANGULATION </a:t>
            </a:r>
          </a:p>
          <a:p>
            <a:pPr algn="l">
              <a:lnSpc>
                <a:spcPts val="10134"/>
              </a:lnSpc>
            </a:pPr>
          </a:p>
          <a:p>
            <a:pPr algn="l">
              <a:lnSpc>
                <a:spcPts val="10134"/>
              </a:lnSpc>
            </a:pPr>
            <a:r>
              <a:rPr lang="en-US" sz="10134">
                <a:solidFill>
                  <a:srgbClr val="000000"/>
                </a:solidFill>
                <a:latin typeface="Tazugane Gothic"/>
                <a:ea typeface="Tazugane Gothic"/>
                <a:cs typeface="Tazugane Gothic"/>
                <a:sym typeface="Tazugane Gothic"/>
              </a:rPr>
              <a:t>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097763" y="6222120"/>
            <a:ext cx="2322339" cy="314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80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9139238" y="4890898"/>
            <a:ext cx="9525" cy="448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54"/>
              </a:lnSpc>
              <a:spcBef>
                <a:spcPct val="0"/>
              </a:spcBef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4921271" y="4728816"/>
            <a:ext cx="12783477" cy="28913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802"/>
              </a:lnSpc>
            </a:pPr>
            <a:r>
              <a:rPr lang="en-US" sz="7716">
                <a:solidFill>
                  <a:srgbClr val="000000"/>
                </a:solidFill>
                <a:latin typeface="Alice"/>
                <a:ea typeface="Alice"/>
                <a:cs typeface="Alice"/>
                <a:sym typeface="Alice"/>
              </a:rPr>
              <a:t>GUARDING THE ART </a:t>
            </a:r>
          </a:p>
          <a:p>
            <a:pPr algn="ctr">
              <a:lnSpc>
                <a:spcPts val="12525"/>
              </a:lnSpc>
            </a:pPr>
            <a:r>
              <a:rPr lang="en-US" sz="8946">
                <a:solidFill>
                  <a:srgbClr val="000000"/>
                </a:solidFill>
                <a:latin typeface="Alice"/>
                <a:ea typeface="Alice"/>
                <a:cs typeface="Alice"/>
                <a:sym typeface="Alice"/>
              </a:rPr>
              <a:t>GALLERY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744470" cy="10287000"/>
            <a:chOff x="0" y="0"/>
            <a:chExt cx="4936815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36815" cy="2709333"/>
            </a:xfrm>
            <a:custGeom>
              <a:avLst/>
              <a:gdLst/>
              <a:ahLst/>
              <a:cxnLst/>
              <a:rect r="r" b="b" t="t" l="l"/>
              <a:pathLst>
                <a:path h="2709333" w="4936815">
                  <a:moveTo>
                    <a:pt x="0" y="0"/>
                  </a:moveTo>
                  <a:lnTo>
                    <a:pt x="4936815" y="0"/>
                  </a:lnTo>
                  <a:lnTo>
                    <a:pt x="493681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4936815" cy="27664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54"/>
                </a:lnSpc>
              </a:pPr>
            </a:p>
            <a:p>
              <a:pPr algn="ctr">
                <a:lnSpc>
                  <a:spcPts val="3654"/>
                </a:lnSpc>
              </a:pPr>
            </a:p>
            <a:p>
              <a:pPr algn="ctr">
                <a:lnSpc>
                  <a:spcPts val="3654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0" y="-967878"/>
            <a:ext cx="21999090" cy="5154010"/>
            <a:chOff x="0" y="0"/>
            <a:chExt cx="29332120" cy="6872014"/>
          </a:xfrm>
        </p:grpSpPr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2"/>
            <a:srcRect l="0" t="0" r="0" b="0"/>
            <a:stretch>
              <a:fillRect/>
            </a:stretch>
          </p:blipFill>
          <p:spPr>
            <a:xfrm flipH="false" flipV="false" rot="0">
              <a:off x="21639132" y="2758935"/>
              <a:ext cx="2746535" cy="2563161"/>
            </a:xfrm>
            <a:prstGeom prst="rect">
              <a:avLst/>
            </a:prstGeom>
          </p:spPr>
        </p:pic>
        <p:sp>
          <p:nvSpPr>
            <p:cNvPr name="Freeform 7" id="7"/>
            <p:cNvSpPr/>
            <p:nvPr/>
          </p:nvSpPr>
          <p:spPr>
            <a:xfrm flipH="false" flipV="false" rot="-10800000">
              <a:off x="20035024" y="264904"/>
              <a:ext cx="9297096" cy="6002704"/>
            </a:xfrm>
            <a:custGeom>
              <a:avLst/>
              <a:gdLst/>
              <a:ahLst/>
              <a:cxnLst/>
              <a:rect r="r" b="b" t="t" l="l"/>
              <a:pathLst>
                <a:path h="6002704" w="9297096">
                  <a:moveTo>
                    <a:pt x="0" y="0"/>
                  </a:moveTo>
                  <a:lnTo>
                    <a:pt x="9297096" y="0"/>
                  </a:lnTo>
                  <a:lnTo>
                    <a:pt x="9297096" y="6002703"/>
                  </a:lnTo>
                  <a:lnTo>
                    <a:pt x="0" y="60027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83000"/>
              </a:blip>
              <a:stretch>
                <a:fillRect l="-8842" t="-24322" r="0" b="-21879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true" flipV="false" rot="0">
              <a:off x="21184705" y="0"/>
              <a:ext cx="7615843" cy="5517871"/>
            </a:xfrm>
            <a:custGeom>
              <a:avLst/>
              <a:gdLst/>
              <a:ahLst/>
              <a:cxnLst/>
              <a:rect r="r" b="b" t="t" l="l"/>
              <a:pathLst>
                <a:path h="5517871" w="7615843">
                  <a:moveTo>
                    <a:pt x="7615842" y="0"/>
                  </a:moveTo>
                  <a:lnTo>
                    <a:pt x="0" y="0"/>
                  </a:lnTo>
                  <a:lnTo>
                    <a:pt x="0" y="5517871"/>
                  </a:lnTo>
                  <a:lnTo>
                    <a:pt x="7615842" y="5517871"/>
                  </a:lnTo>
                  <a:lnTo>
                    <a:pt x="7615842" y="0"/>
                  </a:lnTo>
                  <a:close/>
                </a:path>
              </a:pathLst>
            </a:custGeom>
            <a:blipFill>
              <a:blip r:embed="rId4">
                <a:alphaModFix amt="65000"/>
              </a:blip>
              <a:stretch>
                <a:fillRect l="-4595" t="-22" r="0" b="-25180"/>
              </a:stretch>
            </a:blipFill>
          </p:spPr>
        </p:sp>
        <p:sp>
          <p:nvSpPr>
            <p:cNvPr name="TextBox 9" id="9"/>
            <p:cNvSpPr txBox="true"/>
            <p:nvPr/>
          </p:nvSpPr>
          <p:spPr>
            <a:xfrm rot="0">
              <a:off x="0" y="5875063"/>
              <a:ext cx="24384000" cy="9969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299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9708998" y="0"/>
            <a:ext cx="8579002" cy="5533527"/>
          </a:xfrm>
          <a:custGeom>
            <a:avLst/>
            <a:gdLst/>
            <a:ahLst/>
            <a:cxnLst/>
            <a:rect r="r" b="b" t="t" l="l"/>
            <a:pathLst>
              <a:path h="5533527" w="8579002">
                <a:moveTo>
                  <a:pt x="0" y="0"/>
                </a:moveTo>
                <a:lnTo>
                  <a:pt x="8579002" y="0"/>
                </a:lnTo>
                <a:lnTo>
                  <a:pt x="8579002" y="5533527"/>
                </a:lnTo>
                <a:lnTo>
                  <a:pt x="0" y="553352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4824" t="-4141" r="-4515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603373" y="5966808"/>
            <a:ext cx="11301259" cy="3291492"/>
          </a:xfrm>
          <a:custGeom>
            <a:avLst/>
            <a:gdLst/>
            <a:ahLst/>
            <a:cxnLst/>
            <a:rect r="r" b="b" t="t" l="l"/>
            <a:pathLst>
              <a:path h="3291492" w="11301259">
                <a:moveTo>
                  <a:pt x="0" y="0"/>
                </a:moveTo>
                <a:lnTo>
                  <a:pt x="11301259" y="0"/>
                </a:lnTo>
                <a:lnTo>
                  <a:pt x="11301259" y="3291492"/>
                </a:lnTo>
                <a:lnTo>
                  <a:pt x="0" y="329149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232122" y="-171450"/>
            <a:ext cx="12416631" cy="30010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040"/>
              </a:lnSpc>
            </a:pPr>
            <a:r>
              <a:rPr lang="en-US" sz="8600">
                <a:solidFill>
                  <a:srgbClr val="FFFFFF"/>
                </a:solidFill>
                <a:latin typeface="Alice Bold"/>
                <a:ea typeface="Alice Bold"/>
                <a:cs typeface="Alice Bold"/>
                <a:sym typeface="Alice Bold"/>
              </a:rPr>
              <a:t>Types of polygon vertices</a:t>
            </a:r>
          </a:p>
        </p:txBody>
      </p:sp>
      <p:pic>
        <p:nvPicPr>
          <p:cNvPr name="Picture 13" id="13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3831522" y="6866014"/>
            <a:ext cx="6422089" cy="5993314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744470" cy="10287000"/>
            <a:chOff x="0" y="0"/>
            <a:chExt cx="4936815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36815" cy="2709333"/>
            </a:xfrm>
            <a:custGeom>
              <a:avLst/>
              <a:gdLst/>
              <a:ahLst/>
              <a:cxnLst/>
              <a:rect r="r" b="b" t="t" l="l"/>
              <a:pathLst>
                <a:path h="2709333" w="4936815">
                  <a:moveTo>
                    <a:pt x="0" y="0"/>
                  </a:moveTo>
                  <a:lnTo>
                    <a:pt x="4936815" y="0"/>
                  </a:lnTo>
                  <a:lnTo>
                    <a:pt x="493681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4936815" cy="27664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54"/>
                </a:lnSpc>
              </a:pPr>
            </a:p>
            <a:p>
              <a:pPr algn="ctr">
                <a:lnSpc>
                  <a:spcPts val="3654"/>
                </a:lnSpc>
              </a:pPr>
            </a:p>
            <a:p>
              <a:pPr algn="ctr">
                <a:lnSpc>
                  <a:spcPts val="3654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0" y="-1465142"/>
            <a:ext cx="21999090" cy="5154010"/>
            <a:chOff x="0" y="0"/>
            <a:chExt cx="29332120" cy="6872014"/>
          </a:xfrm>
        </p:grpSpPr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2"/>
            <a:srcRect l="0" t="0" r="0" b="0"/>
            <a:stretch>
              <a:fillRect/>
            </a:stretch>
          </p:blipFill>
          <p:spPr>
            <a:xfrm flipH="false" flipV="false" rot="0">
              <a:off x="21639132" y="2758935"/>
              <a:ext cx="2746535" cy="2563161"/>
            </a:xfrm>
            <a:prstGeom prst="rect">
              <a:avLst/>
            </a:prstGeom>
          </p:spPr>
        </p:pic>
        <p:sp>
          <p:nvSpPr>
            <p:cNvPr name="Freeform 7" id="7"/>
            <p:cNvSpPr/>
            <p:nvPr/>
          </p:nvSpPr>
          <p:spPr>
            <a:xfrm flipH="false" flipV="false" rot="-10800000">
              <a:off x="20035024" y="264904"/>
              <a:ext cx="9297096" cy="6002704"/>
            </a:xfrm>
            <a:custGeom>
              <a:avLst/>
              <a:gdLst/>
              <a:ahLst/>
              <a:cxnLst/>
              <a:rect r="r" b="b" t="t" l="l"/>
              <a:pathLst>
                <a:path h="6002704" w="9297096">
                  <a:moveTo>
                    <a:pt x="0" y="0"/>
                  </a:moveTo>
                  <a:lnTo>
                    <a:pt x="9297096" y="0"/>
                  </a:lnTo>
                  <a:lnTo>
                    <a:pt x="9297096" y="6002703"/>
                  </a:lnTo>
                  <a:lnTo>
                    <a:pt x="0" y="60027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83000"/>
              </a:blip>
              <a:stretch>
                <a:fillRect l="-8842" t="-24322" r="0" b="-21879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true" flipV="false" rot="0">
              <a:off x="21184705" y="0"/>
              <a:ext cx="7615843" cy="5517871"/>
            </a:xfrm>
            <a:custGeom>
              <a:avLst/>
              <a:gdLst/>
              <a:ahLst/>
              <a:cxnLst/>
              <a:rect r="r" b="b" t="t" l="l"/>
              <a:pathLst>
                <a:path h="5517871" w="7615843">
                  <a:moveTo>
                    <a:pt x="7615842" y="0"/>
                  </a:moveTo>
                  <a:lnTo>
                    <a:pt x="0" y="0"/>
                  </a:lnTo>
                  <a:lnTo>
                    <a:pt x="0" y="5517871"/>
                  </a:lnTo>
                  <a:lnTo>
                    <a:pt x="7615842" y="5517871"/>
                  </a:lnTo>
                  <a:lnTo>
                    <a:pt x="7615842" y="0"/>
                  </a:lnTo>
                  <a:close/>
                </a:path>
              </a:pathLst>
            </a:custGeom>
            <a:blipFill>
              <a:blip r:embed="rId4">
                <a:alphaModFix amt="65000"/>
              </a:blip>
              <a:stretch>
                <a:fillRect l="-4595" t="-22" r="0" b="-25180"/>
              </a:stretch>
            </a:blipFill>
          </p:spPr>
        </p:sp>
        <p:sp>
          <p:nvSpPr>
            <p:cNvPr name="TextBox 9" id="9"/>
            <p:cNvSpPr txBox="true"/>
            <p:nvPr/>
          </p:nvSpPr>
          <p:spPr>
            <a:xfrm rot="0">
              <a:off x="3060224" y="1958427"/>
              <a:ext cx="16986886" cy="222355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3999"/>
                </a:lnSpc>
              </a:pP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5875063"/>
              <a:ext cx="24384000" cy="9969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29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3416245" y="3688868"/>
            <a:ext cx="4505030" cy="6293528"/>
          </a:xfrm>
          <a:custGeom>
            <a:avLst/>
            <a:gdLst/>
            <a:ahLst/>
            <a:cxnLst/>
            <a:rect r="r" b="b" t="t" l="l"/>
            <a:pathLst>
              <a:path h="6293528" w="4505030">
                <a:moveTo>
                  <a:pt x="0" y="0"/>
                </a:moveTo>
                <a:lnTo>
                  <a:pt x="4505029" y="0"/>
                </a:lnTo>
                <a:lnTo>
                  <a:pt x="4505029" y="6293528"/>
                </a:lnTo>
                <a:lnTo>
                  <a:pt x="0" y="629352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2356" r="-2016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365636" y="1810067"/>
            <a:ext cx="11982450" cy="6000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1. Handling Split Vertices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We connect each split vertex* to the lowest vertex above it.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 This ensures the region is connected from top to bottom.</a:t>
            </a:r>
          </a:p>
          <a:p>
            <a:pPr algn="l">
              <a:lnSpc>
                <a:spcPts val="4759"/>
              </a:lnSpc>
            </a:pP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2. Handling Merge Vertices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We connect  each merge vertex to the highest vertex below it.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This prevents merging disconnected lower components.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17577" y="150178"/>
            <a:ext cx="14193441" cy="15760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FFFFFF"/>
                </a:solidFill>
                <a:latin typeface="Alice Bold"/>
                <a:ea typeface="Alice Bold"/>
                <a:cs typeface="Alice Bold"/>
                <a:sym typeface="Alice Bold"/>
              </a:rPr>
              <a:t>Conversion to Y-monotone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876462" y="153697"/>
            <a:ext cx="18744470" cy="10287000"/>
            <a:chOff x="0" y="0"/>
            <a:chExt cx="4936815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36815" cy="2709333"/>
            </a:xfrm>
            <a:custGeom>
              <a:avLst/>
              <a:gdLst/>
              <a:ahLst/>
              <a:cxnLst/>
              <a:rect r="r" b="b" t="t" l="l"/>
              <a:pathLst>
                <a:path h="2709333" w="4936815">
                  <a:moveTo>
                    <a:pt x="0" y="0"/>
                  </a:moveTo>
                  <a:lnTo>
                    <a:pt x="4936815" y="0"/>
                  </a:lnTo>
                  <a:lnTo>
                    <a:pt x="493681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4936815" cy="27664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54"/>
                </a:lnSpc>
              </a:pPr>
            </a:p>
            <a:p>
              <a:pPr algn="ctr">
                <a:lnSpc>
                  <a:spcPts val="3654"/>
                </a:lnSpc>
              </a:pPr>
            </a:p>
            <a:p>
              <a:pPr algn="ctr">
                <a:lnSpc>
                  <a:spcPts val="3654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-10800000">
            <a:off x="0" y="-44151"/>
            <a:ext cx="1836725" cy="1592942"/>
          </a:xfrm>
          <a:custGeom>
            <a:avLst/>
            <a:gdLst/>
            <a:ahLst/>
            <a:cxnLst/>
            <a:rect r="r" b="b" t="t" l="l"/>
            <a:pathLst>
              <a:path h="1592942" w="1836725">
                <a:moveTo>
                  <a:pt x="0" y="0"/>
                </a:moveTo>
                <a:lnTo>
                  <a:pt x="1836725" y="0"/>
                </a:lnTo>
                <a:lnTo>
                  <a:pt x="1836725" y="1592942"/>
                </a:lnTo>
                <a:lnTo>
                  <a:pt x="0" y="15929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1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10800000">
            <a:off x="467507" y="-44151"/>
            <a:ext cx="1836725" cy="1592942"/>
          </a:xfrm>
          <a:custGeom>
            <a:avLst/>
            <a:gdLst/>
            <a:ahLst/>
            <a:cxnLst/>
            <a:rect r="r" b="b" t="t" l="l"/>
            <a:pathLst>
              <a:path h="1592942" w="1836725">
                <a:moveTo>
                  <a:pt x="0" y="0"/>
                </a:moveTo>
                <a:lnTo>
                  <a:pt x="1836725" y="0"/>
                </a:lnTo>
                <a:lnTo>
                  <a:pt x="1836725" y="1592942"/>
                </a:lnTo>
                <a:lnTo>
                  <a:pt x="0" y="15929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6229349" y="604059"/>
            <a:ext cx="2059902" cy="1922371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3831522" y="6866014"/>
            <a:ext cx="6422089" cy="5993314"/>
          </a:xfrm>
          <a:prstGeom prst="rect">
            <a:avLst/>
          </a:prstGeom>
        </p:spPr>
      </p:pic>
      <p:sp>
        <p:nvSpPr>
          <p:cNvPr name="Freeform 9" id="9"/>
          <p:cNvSpPr/>
          <p:nvPr/>
        </p:nvSpPr>
        <p:spPr>
          <a:xfrm flipH="false" flipV="false" rot="-10800000">
            <a:off x="15026268" y="-1266464"/>
            <a:ext cx="6972822" cy="4502028"/>
          </a:xfrm>
          <a:custGeom>
            <a:avLst/>
            <a:gdLst/>
            <a:ahLst/>
            <a:cxnLst/>
            <a:rect r="r" b="b" t="t" l="l"/>
            <a:pathLst>
              <a:path h="4502028" w="6972822">
                <a:moveTo>
                  <a:pt x="0" y="0"/>
                </a:moveTo>
                <a:lnTo>
                  <a:pt x="6972822" y="0"/>
                </a:lnTo>
                <a:lnTo>
                  <a:pt x="6972822" y="4502027"/>
                </a:lnTo>
                <a:lnTo>
                  <a:pt x="0" y="450202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83000"/>
            </a:blip>
            <a:stretch>
              <a:fillRect l="-8842" t="-24322" r="0" b="-21879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false" rot="0">
            <a:off x="15888528" y="-1465142"/>
            <a:ext cx="5711882" cy="4138403"/>
          </a:xfrm>
          <a:custGeom>
            <a:avLst/>
            <a:gdLst/>
            <a:ahLst/>
            <a:cxnLst/>
            <a:rect r="r" b="b" t="t" l="l"/>
            <a:pathLst>
              <a:path h="4138403" w="5711882">
                <a:moveTo>
                  <a:pt x="5711883" y="0"/>
                </a:moveTo>
                <a:lnTo>
                  <a:pt x="0" y="0"/>
                </a:lnTo>
                <a:lnTo>
                  <a:pt x="0" y="4138403"/>
                </a:lnTo>
                <a:lnTo>
                  <a:pt x="5711883" y="4138403"/>
                </a:lnTo>
                <a:lnTo>
                  <a:pt x="5711883" y="0"/>
                </a:lnTo>
                <a:close/>
              </a:path>
            </a:pathLst>
          </a:custGeom>
          <a:blipFill>
            <a:blip r:embed="rId6">
              <a:alphaModFix amt="65000"/>
            </a:blip>
            <a:stretch>
              <a:fillRect l="-4595" t="-22" r="0" b="-2518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9139238" y="2917342"/>
            <a:ext cx="9525" cy="7715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2064251"/>
            <a:ext cx="13019315" cy="82227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52"/>
              </a:lnSpc>
              <a:spcBef>
                <a:spcPct val="0"/>
              </a:spcBef>
            </a:pPr>
            <a:r>
              <a:rPr lang="en-US" sz="2894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 </a:t>
            </a:r>
            <a:r>
              <a:rPr lang="en-US" sz="2894">
                <a:solidFill>
                  <a:srgbClr val="FFFFFF"/>
                </a:solidFill>
                <a:latin typeface="Alice Bold"/>
                <a:ea typeface="Alice Bold"/>
                <a:cs typeface="Alice Bold"/>
                <a:sym typeface="Alice Bold"/>
              </a:rPr>
              <a:t>PolygonTriangulation(P)</a:t>
            </a:r>
          </a:p>
          <a:p>
            <a:pPr algn="l">
              <a:lnSpc>
                <a:spcPts val="4052"/>
              </a:lnSpc>
              <a:spcBef>
                <a:spcPct val="0"/>
              </a:spcBef>
            </a:pPr>
            <a:r>
              <a:rPr lang="en-US" sz="2894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1. Call MakeMonotone(P) to get monotone subpolygons and vertex classifications.</a:t>
            </a:r>
          </a:p>
          <a:p>
            <a:pPr algn="l">
              <a:lnSpc>
                <a:spcPts val="4052"/>
              </a:lnSpc>
              <a:spcBef>
                <a:spcPct val="0"/>
              </a:spcBef>
            </a:pPr>
            <a:r>
              <a:rPr lang="en-US" sz="2894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2. Initialize empty list diagonals.</a:t>
            </a:r>
          </a:p>
          <a:p>
            <a:pPr algn="l">
              <a:lnSpc>
                <a:spcPts val="4052"/>
              </a:lnSpc>
              <a:spcBef>
                <a:spcPct val="0"/>
              </a:spcBef>
            </a:pPr>
            <a:r>
              <a:rPr lang="en-US" sz="2894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3. For each monotone subpolygon in the list:</a:t>
            </a:r>
          </a:p>
          <a:p>
            <a:pPr algn="l">
              <a:lnSpc>
                <a:spcPts val="4052"/>
              </a:lnSpc>
              <a:spcBef>
                <a:spcPct val="0"/>
              </a:spcBef>
            </a:pPr>
            <a:r>
              <a:rPr lang="en-US" sz="2894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       a. Call TriangulateMonotonePolygon(subpolygon) and extend diagonals.</a:t>
            </a:r>
          </a:p>
          <a:p>
            <a:pPr algn="l">
              <a:lnSpc>
                <a:spcPts val="4052"/>
              </a:lnSpc>
              <a:spcBef>
                <a:spcPct val="0"/>
              </a:spcBef>
            </a:pPr>
            <a:r>
              <a:rPr lang="en-US" sz="2894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4. Return diagonals and vertex classifications.</a:t>
            </a:r>
          </a:p>
          <a:p>
            <a:pPr algn="l">
              <a:lnSpc>
                <a:spcPts val="4052"/>
              </a:lnSpc>
              <a:spcBef>
                <a:spcPct val="0"/>
              </a:spcBef>
            </a:pPr>
          </a:p>
          <a:p>
            <a:pPr algn="l">
              <a:lnSpc>
                <a:spcPts val="4052"/>
              </a:lnSpc>
              <a:spcBef>
                <a:spcPct val="0"/>
              </a:spcBef>
            </a:pPr>
            <a:r>
              <a:rPr lang="en-US" sz="2894">
                <a:solidFill>
                  <a:srgbClr val="FFFFFF"/>
                </a:solidFill>
                <a:latin typeface="Alice Bold"/>
                <a:ea typeface="Alice Bold"/>
                <a:cs typeface="Alice Bold"/>
                <a:sym typeface="Alice Bold"/>
              </a:rPr>
              <a:t>ComputeCameras(P, diagonals)</a:t>
            </a:r>
          </a:p>
          <a:p>
            <a:pPr algn="l">
              <a:lnSpc>
                <a:spcPts val="4052"/>
              </a:lnSpc>
              <a:spcBef>
                <a:spcPct val="0"/>
              </a:spcBef>
            </a:pPr>
            <a:r>
              <a:rPr lang="en-US" sz="2894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1. Let vertices ← set of all vertices in P.</a:t>
            </a:r>
          </a:p>
          <a:p>
            <a:pPr algn="l">
              <a:lnSpc>
                <a:spcPts val="4052"/>
              </a:lnSpc>
              <a:spcBef>
                <a:spcPct val="0"/>
              </a:spcBef>
            </a:pPr>
            <a:r>
              <a:rPr lang="en-US" sz="2894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2. For each diagonal (u, v) in diagonals:</a:t>
            </a:r>
          </a:p>
          <a:p>
            <a:pPr algn="l">
              <a:lnSpc>
                <a:spcPts val="4052"/>
              </a:lnSpc>
              <a:spcBef>
                <a:spcPct val="0"/>
              </a:spcBef>
            </a:pPr>
            <a:r>
              <a:rPr lang="en-US" sz="2894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       a. Remove u and v from vertices.</a:t>
            </a:r>
          </a:p>
          <a:p>
            <a:pPr algn="l">
              <a:lnSpc>
                <a:spcPts val="4052"/>
              </a:lnSpc>
              <a:spcBef>
                <a:spcPct val="0"/>
              </a:spcBef>
            </a:pPr>
            <a:r>
              <a:rPr lang="en-US" sz="2894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3. Let cameraPositions ← remaining vertices in vertices.</a:t>
            </a:r>
          </a:p>
          <a:p>
            <a:pPr algn="l">
              <a:lnSpc>
                <a:spcPts val="4052"/>
              </a:lnSpc>
              <a:spcBef>
                <a:spcPct val="0"/>
              </a:spcBef>
            </a:pPr>
            <a:r>
              <a:rPr lang="en-US" sz="2894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4. Return len(cameraPositions) and cameraPositions.</a:t>
            </a:r>
          </a:p>
          <a:p>
            <a:pPr algn="l">
              <a:lnSpc>
                <a:spcPts val="4052"/>
              </a:lnSpc>
              <a:spcBef>
                <a:spcPct val="0"/>
              </a:spcBef>
            </a:pPr>
          </a:p>
          <a:p>
            <a:pPr algn="l">
              <a:lnSpc>
                <a:spcPts val="4052"/>
              </a:lnSpc>
              <a:spcBef>
                <a:spcPct val="0"/>
              </a:spcBef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2345361" y="-46328"/>
            <a:ext cx="6150412" cy="17176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999"/>
              </a:lnSpc>
            </a:pPr>
            <a:r>
              <a:rPr lang="en-US" sz="9999">
                <a:solidFill>
                  <a:srgbClr val="FFFFFF"/>
                </a:solidFill>
                <a:latin typeface="Alice Bold"/>
                <a:ea typeface="Alice Bold"/>
                <a:cs typeface="Alice Bold"/>
                <a:sym typeface="Alice Bold"/>
              </a:rPr>
              <a:t>Algorithm: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455219" y="256675"/>
            <a:ext cx="18744470" cy="10287000"/>
            <a:chOff x="0" y="0"/>
            <a:chExt cx="4936815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36815" cy="2709333"/>
            </a:xfrm>
            <a:custGeom>
              <a:avLst/>
              <a:gdLst/>
              <a:ahLst/>
              <a:cxnLst/>
              <a:rect r="r" b="b" t="t" l="l"/>
              <a:pathLst>
                <a:path h="2709333" w="4936815">
                  <a:moveTo>
                    <a:pt x="0" y="0"/>
                  </a:moveTo>
                  <a:lnTo>
                    <a:pt x="4936815" y="0"/>
                  </a:lnTo>
                  <a:lnTo>
                    <a:pt x="493681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4936815" cy="27664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54"/>
                </a:lnSpc>
              </a:pPr>
            </a:p>
            <a:p>
              <a:pPr algn="ctr">
                <a:lnSpc>
                  <a:spcPts val="3654"/>
                </a:lnSpc>
              </a:pPr>
            </a:p>
            <a:p>
              <a:pPr algn="ctr">
                <a:lnSpc>
                  <a:spcPts val="3654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-10800000">
            <a:off x="0" y="77735"/>
            <a:ext cx="1836725" cy="1592942"/>
          </a:xfrm>
          <a:custGeom>
            <a:avLst/>
            <a:gdLst/>
            <a:ahLst/>
            <a:cxnLst/>
            <a:rect r="r" b="b" t="t" l="l"/>
            <a:pathLst>
              <a:path h="1592942" w="1836725">
                <a:moveTo>
                  <a:pt x="0" y="0"/>
                </a:moveTo>
                <a:lnTo>
                  <a:pt x="1836725" y="0"/>
                </a:lnTo>
                <a:lnTo>
                  <a:pt x="1836725" y="1592942"/>
                </a:lnTo>
                <a:lnTo>
                  <a:pt x="0" y="15929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1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10800000">
            <a:off x="467507" y="77735"/>
            <a:ext cx="1836725" cy="1592942"/>
          </a:xfrm>
          <a:custGeom>
            <a:avLst/>
            <a:gdLst/>
            <a:ahLst/>
            <a:cxnLst/>
            <a:rect r="r" b="b" t="t" l="l"/>
            <a:pathLst>
              <a:path h="1592942" w="1836725">
                <a:moveTo>
                  <a:pt x="0" y="0"/>
                </a:moveTo>
                <a:lnTo>
                  <a:pt x="1836725" y="0"/>
                </a:lnTo>
                <a:lnTo>
                  <a:pt x="1836725" y="1592942"/>
                </a:lnTo>
                <a:lnTo>
                  <a:pt x="0" y="15929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6229349" y="725945"/>
            <a:ext cx="2059902" cy="1922371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3831522" y="6987899"/>
            <a:ext cx="6422089" cy="5993314"/>
          </a:xfrm>
          <a:prstGeom prst="rect">
            <a:avLst/>
          </a:prstGeom>
        </p:spPr>
      </p:pic>
      <p:sp>
        <p:nvSpPr>
          <p:cNvPr name="Freeform 9" id="9"/>
          <p:cNvSpPr/>
          <p:nvPr/>
        </p:nvSpPr>
        <p:spPr>
          <a:xfrm flipH="false" flipV="false" rot="-10800000">
            <a:off x="15026268" y="-1144579"/>
            <a:ext cx="6972822" cy="4502028"/>
          </a:xfrm>
          <a:custGeom>
            <a:avLst/>
            <a:gdLst/>
            <a:ahLst/>
            <a:cxnLst/>
            <a:rect r="r" b="b" t="t" l="l"/>
            <a:pathLst>
              <a:path h="4502028" w="6972822">
                <a:moveTo>
                  <a:pt x="0" y="0"/>
                </a:moveTo>
                <a:lnTo>
                  <a:pt x="6972822" y="0"/>
                </a:lnTo>
                <a:lnTo>
                  <a:pt x="6972822" y="4502028"/>
                </a:lnTo>
                <a:lnTo>
                  <a:pt x="0" y="450202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83000"/>
            </a:blip>
            <a:stretch>
              <a:fillRect l="-8842" t="-24322" r="0" b="-21879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false" rot="0">
            <a:off x="15888528" y="-1343257"/>
            <a:ext cx="5711882" cy="4138403"/>
          </a:xfrm>
          <a:custGeom>
            <a:avLst/>
            <a:gdLst/>
            <a:ahLst/>
            <a:cxnLst/>
            <a:rect r="r" b="b" t="t" l="l"/>
            <a:pathLst>
              <a:path h="4138403" w="5711882">
                <a:moveTo>
                  <a:pt x="5711883" y="0"/>
                </a:moveTo>
                <a:lnTo>
                  <a:pt x="0" y="0"/>
                </a:lnTo>
                <a:lnTo>
                  <a:pt x="0" y="4138403"/>
                </a:lnTo>
                <a:lnTo>
                  <a:pt x="5711883" y="4138403"/>
                </a:lnTo>
                <a:lnTo>
                  <a:pt x="5711883" y="0"/>
                </a:lnTo>
                <a:close/>
              </a:path>
            </a:pathLst>
          </a:custGeom>
          <a:blipFill>
            <a:blip r:embed="rId6">
              <a:alphaModFix amt="65000"/>
            </a:blip>
            <a:stretch>
              <a:fillRect l="-4595" t="-22" r="0" b="-2518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9139238" y="3039228"/>
            <a:ext cx="9525" cy="7715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1836725" y="1509661"/>
            <a:ext cx="13167622" cy="81189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38"/>
              </a:lnSpc>
              <a:spcBef>
                <a:spcPct val="0"/>
              </a:spcBef>
            </a:pPr>
            <a:r>
              <a:rPr lang="en-US" sz="3955">
                <a:solidFill>
                  <a:srgbClr val="FFFFFF"/>
                </a:solidFill>
                <a:latin typeface="Alice Bold"/>
                <a:ea typeface="Alice Bold"/>
                <a:cs typeface="Alice Bold"/>
                <a:sym typeface="Alice Bold"/>
              </a:rPr>
              <a:t> MakeMonotone(P)</a:t>
            </a:r>
          </a:p>
          <a:p>
            <a:pPr algn="l" marL="702946" indent="-351473" lvl="1">
              <a:lnSpc>
                <a:spcPts val="4558"/>
              </a:lnSpc>
              <a:spcBef>
                <a:spcPct val="0"/>
              </a:spcBef>
              <a:buAutoNum type="arabicPeriod" startAt="1"/>
            </a:pPr>
            <a:r>
              <a:rPr lang="en-US" sz="3255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Construct</a:t>
            </a:r>
            <a:r>
              <a:rPr lang="en-US" sz="3255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 a priority queue 𝒬 on the vertices of 𝓟, using their y-coordinates as priority. If two points have the same y-coordinate, the one with the smaller x-coordinate has higher priority.</a:t>
            </a:r>
          </a:p>
          <a:p>
            <a:pPr algn="l">
              <a:lnSpc>
                <a:spcPts val="4558"/>
              </a:lnSpc>
              <a:spcBef>
                <a:spcPct val="0"/>
              </a:spcBef>
            </a:pPr>
            <a:r>
              <a:rPr lang="en-US" sz="3255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    2. </a:t>
            </a:r>
            <a:r>
              <a:rPr lang="en-US" sz="3255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Initialize an empty binary search tree 𝒯 (status structure).</a:t>
            </a:r>
          </a:p>
          <a:p>
            <a:pPr algn="l">
              <a:lnSpc>
                <a:spcPts val="4558"/>
              </a:lnSpc>
              <a:spcBef>
                <a:spcPct val="0"/>
              </a:spcBef>
            </a:pPr>
            <a:r>
              <a:rPr lang="en-US" sz="3255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    3.Initialize an empty dictionary vertexTypes.</a:t>
            </a:r>
          </a:p>
          <a:p>
            <a:pPr algn="l">
              <a:lnSpc>
                <a:spcPts val="4558"/>
              </a:lnSpc>
              <a:spcBef>
                <a:spcPct val="0"/>
              </a:spcBef>
            </a:pPr>
            <a:r>
              <a:rPr lang="en-US" sz="3255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    4.Initialize an empty list subpolygons.</a:t>
            </a:r>
          </a:p>
          <a:p>
            <a:pPr algn="l">
              <a:lnSpc>
                <a:spcPts val="4558"/>
              </a:lnSpc>
              <a:spcBef>
                <a:spcPct val="0"/>
              </a:spcBef>
            </a:pPr>
            <a:r>
              <a:rPr lang="en-US" sz="3255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    5.While 𝒬 is not empty:</a:t>
            </a:r>
          </a:p>
          <a:p>
            <a:pPr algn="l" marL="702946" indent="-351473" lvl="1">
              <a:lnSpc>
                <a:spcPts val="4558"/>
              </a:lnSpc>
              <a:spcBef>
                <a:spcPct val="0"/>
              </a:spcBef>
              <a:buFont typeface="Arial"/>
              <a:buChar char="•"/>
            </a:pPr>
            <a:r>
              <a:rPr lang="en-US" sz="3255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 a. Remove the vertex vᵢ with the highest priority from 𝒬.</a:t>
            </a:r>
          </a:p>
          <a:p>
            <a:pPr algn="l" marL="702946" indent="-351473" lvl="1">
              <a:lnSpc>
                <a:spcPts val="4558"/>
              </a:lnSpc>
              <a:spcBef>
                <a:spcPct val="0"/>
              </a:spcBef>
              <a:buFont typeface="Arial"/>
              <a:buChar char="•"/>
            </a:pPr>
            <a:r>
              <a:rPr lang="en-US" sz="3255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 b. Classify the vertex vᵢ using ClassifyVertex(𝓟, i) and store the result in vertexTypes.</a:t>
            </a:r>
          </a:p>
          <a:p>
            <a:pPr algn="l" marL="702946" indent="-351473" lvl="1">
              <a:lnSpc>
                <a:spcPts val="4558"/>
              </a:lnSpc>
              <a:spcBef>
                <a:spcPct val="0"/>
              </a:spcBef>
              <a:buFont typeface="Arial"/>
              <a:buChar char="•"/>
            </a:pPr>
            <a:r>
              <a:rPr lang="en-US" sz="3255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 c. Call the handling function to handle vᵢ, depending on its type.</a:t>
            </a:r>
          </a:p>
          <a:p>
            <a:pPr algn="l">
              <a:lnSpc>
                <a:spcPts val="4558"/>
              </a:lnSpc>
              <a:spcBef>
                <a:spcPct val="0"/>
              </a:spcBef>
            </a:pPr>
            <a:r>
              <a:rPr lang="en-US" sz="3255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  6.</a:t>
            </a:r>
            <a:r>
              <a:rPr lang="en-US" sz="3255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Return 𝒟 (partitioned monotone subpolygons) and vertexTypes.</a:t>
            </a:r>
          </a:p>
          <a:p>
            <a:pPr algn="l">
              <a:lnSpc>
                <a:spcPts val="4558"/>
              </a:lnSpc>
              <a:spcBef>
                <a:spcPct val="0"/>
              </a:spcBef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2288015" y="-122290"/>
            <a:ext cx="6150412" cy="17176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999"/>
              </a:lnSpc>
            </a:pPr>
            <a:r>
              <a:rPr lang="en-US" sz="9999">
                <a:solidFill>
                  <a:srgbClr val="FFFFFF"/>
                </a:solidFill>
                <a:latin typeface="Alice Bold"/>
                <a:ea typeface="Alice Bold"/>
                <a:cs typeface="Alice Bold"/>
                <a:sym typeface="Alice Bold"/>
              </a:rPr>
              <a:t>Algorithm: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475520" y="-1792770"/>
            <a:ext cx="18744470" cy="10287000"/>
            <a:chOff x="0" y="0"/>
            <a:chExt cx="4936815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36815" cy="2709333"/>
            </a:xfrm>
            <a:custGeom>
              <a:avLst/>
              <a:gdLst/>
              <a:ahLst/>
              <a:cxnLst/>
              <a:rect r="r" b="b" t="t" l="l"/>
              <a:pathLst>
                <a:path h="2709333" w="4936815">
                  <a:moveTo>
                    <a:pt x="0" y="0"/>
                  </a:moveTo>
                  <a:lnTo>
                    <a:pt x="4936815" y="0"/>
                  </a:lnTo>
                  <a:lnTo>
                    <a:pt x="493681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4936815" cy="27664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54"/>
                </a:lnSpc>
              </a:pPr>
            </a:p>
            <a:p>
              <a:pPr algn="ctr">
                <a:lnSpc>
                  <a:spcPts val="3654"/>
                </a:lnSpc>
              </a:pPr>
            </a:p>
            <a:p>
              <a:pPr algn="ctr">
                <a:lnSpc>
                  <a:spcPts val="3654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-10800000">
            <a:off x="0" y="-44151"/>
            <a:ext cx="1836725" cy="1592942"/>
          </a:xfrm>
          <a:custGeom>
            <a:avLst/>
            <a:gdLst/>
            <a:ahLst/>
            <a:cxnLst/>
            <a:rect r="r" b="b" t="t" l="l"/>
            <a:pathLst>
              <a:path h="1592942" w="1836725">
                <a:moveTo>
                  <a:pt x="0" y="0"/>
                </a:moveTo>
                <a:lnTo>
                  <a:pt x="1836725" y="0"/>
                </a:lnTo>
                <a:lnTo>
                  <a:pt x="1836725" y="1592942"/>
                </a:lnTo>
                <a:lnTo>
                  <a:pt x="0" y="15929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1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10800000">
            <a:off x="467507" y="-44151"/>
            <a:ext cx="1836725" cy="1592942"/>
          </a:xfrm>
          <a:custGeom>
            <a:avLst/>
            <a:gdLst/>
            <a:ahLst/>
            <a:cxnLst/>
            <a:rect r="r" b="b" t="t" l="l"/>
            <a:pathLst>
              <a:path h="1592942" w="1836725">
                <a:moveTo>
                  <a:pt x="0" y="0"/>
                </a:moveTo>
                <a:lnTo>
                  <a:pt x="1836725" y="0"/>
                </a:lnTo>
                <a:lnTo>
                  <a:pt x="1836725" y="1592942"/>
                </a:lnTo>
                <a:lnTo>
                  <a:pt x="0" y="15929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6229349" y="604059"/>
            <a:ext cx="2059902" cy="1922371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3831522" y="6866014"/>
            <a:ext cx="6422089" cy="5993314"/>
          </a:xfrm>
          <a:prstGeom prst="rect">
            <a:avLst/>
          </a:prstGeom>
        </p:spPr>
      </p:pic>
      <p:sp>
        <p:nvSpPr>
          <p:cNvPr name="Freeform 9" id="9"/>
          <p:cNvSpPr/>
          <p:nvPr/>
        </p:nvSpPr>
        <p:spPr>
          <a:xfrm flipH="false" flipV="false" rot="-10800000">
            <a:off x="15026268" y="-1266464"/>
            <a:ext cx="6972822" cy="4502028"/>
          </a:xfrm>
          <a:custGeom>
            <a:avLst/>
            <a:gdLst/>
            <a:ahLst/>
            <a:cxnLst/>
            <a:rect r="r" b="b" t="t" l="l"/>
            <a:pathLst>
              <a:path h="4502028" w="6972822">
                <a:moveTo>
                  <a:pt x="0" y="0"/>
                </a:moveTo>
                <a:lnTo>
                  <a:pt x="6972822" y="0"/>
                </a:lnTo>
                <a:lnTo>
                  <a:pt x="6972822" y="4502027"/>
                </a:lnTo>
                <a:lnTo>
                  <a:pt x="0" y="450202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83000"/>
            </a:blip>
            <a:stretch>
              <a:fillRect l="-8842" t="-24322" r="0" b="-21879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false" rot="0">
            <a:off x="15888528" y="-1465142"/>
            <a:ext cx="5711882" cy="4138403"/>
          </a:xfrm>
          <a:custGeom>
            <a:avLst/>
            <a:gdLst/>
            <a:ahLst/>
            <a:cxnLst/>
            <a:rect r="r" b="b" t="t" l="l"/>
            <a:pathLst>
              <a:path h="4138403" w="5711882">
                <a:moveTo>
                  <a:pt x="5711883" y="0"/>
                </a:moveTo>
                <a:lnTo>
                  <a:pt x="0" y="0"/>
                </a:lnTo>
                <a:lnTo>
                  <a:pt x="0" y="4138403"/>
                </a:lnTo>
                <a:lnTo>
                  <a:pt x="5711883" y="4138403"/>
                </a:lnTo>
                <a:lnTo>
                  <a:pt x="5711883" y="0"/>
                </a:lnTo>
                <a:close/>
              </a:path>
            </a:pathLst>
          </a:custGeom>
          <a:blipFill>
            <a:blip r:embed="rId6">
              <a:alphaModFix amt="65000"/>
            </a:blip>
            <a:stretch>
              <a:fillRect l="-4595" t="-22" r="0" b="-2518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9139238" y="2917342"/>
            <a:ext cx="9525" cy="7715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1385870" y="1479520"/>
            <a:ext cx="10334573" cy="82157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11"/>
              </a:lnSpc>
              <a:spcBef>
                <a:spcPct val="0"/>
              </a:spcBef>
            </a:pPr>
            <a:r>
              <a:rPr lang="en-US" sz="3793">
                <a:solidFill>
                  <a:srgbClr val="FFFFFF"/>
                </a:solidFill>
                <a:latin typeface="Alice Bold"/>
                <a:ea typeface="Alice Bold"/>
                <a:cs typeface="Alice Bold"/>
                <a:sym typeface="Alice Bold"/>
              </a:rPr>
              <a:t>ClassifyVertex(P, i)</a:t>
            </a:r>
          </a:p>
          <a:p>
            <a:pPr algn="l">
              <a:lnSpc>
                <a:spcPts val="4611"/>
              </a:lnSpc>
              <a:spcBef>
                <a:spcPct val="0"/>
              </a:spcBef>
            </a:pPr>
            <a:r>
              <a:rPr lang="en-US" sz="3293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1. Let prev ← P[i-1], curr ← P[i], next ← P[(i+1) % len(P)]</a:t>
            </a:r>
          </a:p>
          <a:p>
            <a:pPr algn="l">
              <a:lnSpc>
                <a:spcPts val="4611"/>
              </a:lnSpc>
              <a:spcBef>
                <a:spcPct val="0"/>
              </a:spcBef>
            </a:pPr>
            <a:r>
              <a:rPr lang="en-US" sz="3293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2. If curr.y &gt; prev.y and curr.y &gt; next.y:</a:t>
            </a:r>
          </a:p>
          <a:p>
            <a:pPr algn="l">
              <a:lnSpc>
                <a:spcPts val="4611"/>
              </a:lnSpc>
              <a:spcBef>
                <a:spcPct val="0"/>
              </a:spcBef>
            </a:pPr>
            <a:r>
              <a:rPr lang="en-US" sz="3293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       a. If Orientation(prev, curr, next) &lt; 0:</a:t>
            </a:r>
          </a:p>
          <a:p>
            <a:pPr algn="l">
              <a:lnSpc>
                <a:spcPts val="4611"/>
              </a:lnSpc>
              <a:spcBef>
                <a:spcPct val="0"/>
              </a:spcBef>
            </a:pPr>
            <a:r>
              <a:rPr lang="en-US" sz="3293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              Return "Start Vertex"</a:t>
            </a:r>
          </a:p>
          <a:p>
            <a:pPr algn="l">
              <a:lnSpc>
                <a:spcPts val="4611"/>
              </a:lnSpc>
              <a:spcBef>
                <a:spcPct val="0"/>
              </a:spcBef>
            </a:pPr>
            <a:r>
              <a:rPr lang="en-US" sz="3293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       b. Else:</a:t>
            </a:r>
          </a:p>
          <a:p>
            <a:pPr algn="l">
              <a:lnSpc>
                <a:spcPts val="4611"/>
              </a:lnSpc>
              <a:spcBef>
                <a:spcPct val="0"/>
              </a:spcBef>
            </a:pPr>
            <a:r>
              <a:rPr lang="en-US" sz="3293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              Return "Split Vertex"</a:t>
            </a:r>
          </a:p>
          <a:p>
            <a:pPr algn="l">
              <a:lnSpc>
                <a:spcPts val="4611"/>
              </a:lnSpc>
              <a:spcBef>
                <a:spcPct val="0"/>
              </a:spcBef>
            </a:pPr>
            <a:r>
              <a:rPr lang="en-US" sz="3293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3. Else if curr.y &lt; prev.y and curr.y &lt; next.y:</a:t>
            </a:r>
          </a:p>
          <a:p>
            <a:pPr algn="l">
              <a:lnSpc>
                <a:spcPts val="4611"/>
              </a:lnSpc>
              <a:spcBef>
                <a:spcPct val="0"/>
              </a:spcBef>
            </a:pPr>
            <a:r>
              <a:rPr lang="en-US" sz="3293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       a. If Orientation(prev, curr, next) &lt; 0:</a:t>
            </a:r>
          </a:p>
          <a:p>
            <a:pPr algn="l">
              <a:lnSpc>
                <a:spcPts val="4611"/>
              </a:lnSpc>
              <a:spcBef>
                <a:spcPct val="0"/>
              </a:spcBef>
            </a:pPr>
            <a:r>
              <a:rPr lang="en-US" sz="3293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              Return "End Vertex"</a:t>
            </a:r>
          </a:p>
          <a:p>
            <a:pPr algn="l">
              <a:lnSpc>
                <a:spcPts val="4611"/>
              </a:lnSpc>
              <a:spcBef>
                <a:spcPct val="0"/>
              </a:spcBef>
            </a:pPr>
            <a:r>
              <a:rPr lang="en-US" sz="3293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       b. Else:</a:t>
            </a:r>
          </a:p>
          <a:p>
            <a:pPr algn="l">
              <a:lnSpc>
                <a:spcPts val="4611"/>
              </a:lnSpc>
              <a:spcBef>
                <a:spcPct val="0"/>
              </a:spcBef>
            </a:pPr>
            <a:r>
              <a:rPr lang="en-US" sz="3293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              Return "Merge Vertex"</a:t>
            </a:r>
          </a:p>
          <a:p>
            <a:pPr algn="l">
              <a:lnSpc>
                <a:spcPts val="4611"/>
              </a:lnSpc>
              <a:spcBef>
                <a:spcPct val="0"/>
              </a:spcBef>
            </a:pPr>
            <a:r>
              <a:rPr lang="en-US" sz="3293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4. Else:</a:t>
            </a:r>
          </a:p>
          <a:p>
            <a:pPr algn="l">
              <a:lnSpc>
                <a:spcPts val="4611"/>
              </a:lnSpc>
              <a:spcBef>
                <a:spcPct val="0"/>
              </a:spcBef>
            </a:pPr>
            <a:r>
              <a:rPr lang="en-US" sz="3293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       Return "Regular Vertex"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304232" y="-152431"/>
            <a:ext cx="6150412" cy="17176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999"/>
              </a:lnSpc>
            </a:pPr>
            <a:r>
              <a:rPr lang="en-US" sz="9999">
                <a:solidFill>
                  <a:srgbClr val="FFFFFF"/>
                </a:solidFill>
                <a:latin typeface="Alice Bold"/>
                <a:ea typeface="Alice Bold"/>
                <a:cs typeface="Alice Bold"/>
                <a:sym typeface="Alice Bold"/>
              </a:rPr>
              <a:t>Algorithm: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706985" y="-1792770"/>
            <a:ext cx="18744470" cy="10287000"/>
            <a:chOff x="0" y="0"/>
            <a:chExt cx="4936815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36815" cy="2709333"/>
            </a:xfrm>
            <a:custGeom>
              <a:avLst/>
              <a:gdLst/>
              <a:ahLst/>
              <a:cxnLst/>
              <a:rect r="r" b="b" t="t" l="l"/>
              <a:pathLst>
                <a:path h="2709333" w="4936815">
                  <a:moveTo>
                    <a:pt x="0" y="0"/>
                  </a:moveTo>
                  <a:lnTo>
                    <a:pt x="4936815" y="0"/>
                  </a:lnTo>
                  <a:lnTo>
                    <a:pt x="493681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4936815" cy="27664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54"/>
                </a:lnSpc>
              </a:pPr>
            </a:p>
            <a:p>
              <a:pPr algn="ctr">
                <a:lnSpc>
                  <a:spcPts val="3654"/>
                </a:lnSpc>
              </a:pPr>
            </a:p>
            <a:p>
              <a:pPr algn="ctr">
                <a:lnSpc>
                  <a:spcPts val="3654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-10800000">
            <a:off x="0" y="-44151"/>
            <a:ext cx="1836725" cy="1592942"/>
          </a:xfrm>
          <a:custGeom>
            <a:avLst/>
            <a:gdLst/>
            <a:ahLst/>
            <a:cxnLst/>
            <a:rect r="r" b="b" t="t" l="l"/>
            <a:pathLst>
              <a:path h="1592942" w="1836725">
                <a:moveTo>
                  <a:pt x="0" y="0"/>
                </a:moveTo>
                <a:lnTo>
                  <a:pt x="1836725" y="0"/>
                </a:lnTo>
                <a:lnTo>
                  <a:pt x="1836725" y="1592942"/>
                </a:lnTo>
                <a:lnTo>
                  <a:pt x="0" y="15929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1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10800000">
            <a:off x="467507" y="-44151"/>
            <a:ext cx="1836725" cy="1592942"/>
          </a:xfrm>
          <a:custGeom>
            <a:avLst/>
            <a:gdLst/>
            <a:ahLst/>
            <a:cxnLst/>
            <a:rect r="r" b="b" t="t" l="l"/>
            <a:pathLst>
              <a:path h="1592942" w="1836725">
                <a:moveTo>
                  <a:pt x="0" y="0"/>
                </a:moveTo>
                <a:lnTo>
                  <a:pt x="1836725" y="0"/>
                </a:lnTo>
                <a:lnTo>
                  <a:pt x="1836725" y="1592942"/>
                </a:lnTo>
                <a:lnTo>
                  <a:pt x="0" y="15929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6229349" y="604059"/>
            <a:ext cx="2059902" cy="1922371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3831522" y="6866014"/>
            <a:ext cx="6422089" cy="5993314"/>
          </a:xfrm>
          <a:prstGeom prst="rect">
            <a:avLst/>
          </a:prstGeom>
        </p:spPr>
      </p:pic>
      <p:sp>
        <p:nvSpPr>
          <p:cNvPr name="Freeform 9" id="9"/>
          <p:cNvSpPr/>
          <p:nvPr/>
        </p:nvSpPr>
        <p:spPr>
          <a:xfrm flipH="false" flipV="false" rot="-10800000">
            <a:off x="15026268" y="-1266464"/>
            <a:ext cx="6972822" cy="4502028"/>
          </a:xfrm>
          <a:custGeom>
            <a:avLst/>
            <a:gdLst/>
            <a:ahLst/>
            <a:cxnLst/>
            <a:rect r="r" b="b" t="t" l="l"/>
            <a:pathLst>
              <a:path h="4502028" w="6972822">
                <a:moveTo>
                  <a:pt x="0" y="0"/>
                </a:moveTo>
                <a:lnTo>
                  <a:pt x="6972822" y="0"/>
                </a:lnTo>
                <a:lnTo>
                  <a:pt x="6972822" y="4502027"/>
                </a:lnTo>
                <a:lnTo>
                  <a:pt x="0" y="450202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83000"/>
            </a:blip>
            <a:stretch>
              <a:fillRect l="-8842" t="-24322" r="0" b="-21879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false" rot="0">
            <a:off x="15888528" y="-1465142"/>
            <a:ext cx="5711882" cy="4138403"/>
          </a:xfrm>
          <a:custGeom>
            <a:avLst/>
            <a:gdLst/>
            <a:ahLst/>
            <a:cxnLst/>
            <a:rect r="r" b="b" t="t" l="l"/>
            <a:pathLst>
              <a:path h="4138403" w="5711882">
                <a:moveTo>
                  <a:pt x="5711883" y="0"/>
                </a:moveTo>
                <a:lnTo>
                  <a:pt x="0" y="0"/>
                </a:lnTo>
                <a:lnTo>
                  <a:pt x="0" y="4138403"/>
                </a:lnTo>
                <a:lnTo>
                  <a:pt x="5711883" y="4138403"/>
                </a:lnTo>
                <a:lnTo>
                  <a:pt x="5711883" y="0"/>
                </a:lnTo>
                <a:close/>
              </a:path>
            </a:pathLst>
          </a:custGeom>
          <a:blipFill>
            <a:blip r:embed="rId6">
              <a:alphaModFix amt="65000"/>
            </a:blip>
            <a:stretch>
              <a:fillRect l="-4595" t="-22" r="0" b="-2518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5590044" y="-46328"/>
            <a:ext cx="6150412" cy="17176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999"/>
              </a:lnSpc>
            </a:pPr>
            <a:r>
              <a:rPr lang="en-US" sz="9999">
                <a:solidFill>
                  <a:srgbClr val="FFFFFF"/>
                </a:solidFill>
                <a:latin typeface="Alice Bold"/>
                <a:ea typeface="Alice Bold"/>
                <a:cs typeface="Alice Bold"/>
                <a:sym typeface="Alice Bold"/>
              </a:rPr>
              <a:t>Algorithm: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139238" y="2917342"/>
            <a:ext cx="9525" cy="7715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1569646" y="2366950"/>
            <a:ext cx="17174823" cy="6891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86"/>
              </a:lnSpc>
              <a:spcBef>
                <a:spcPct val="0"/>
              </a:spcBef>
            </a:pPr>
            <a:r>
              <a:rPr lang="en-US" sz="3562">
                <a:solidFill>
                  <a:srgbClr val="FFFFFF"/>
                </a:solidFill>
                <a:latin typeface="Alice Bold"/>
                <a:ea typeface="Alice Bold"/>
                <a:cs typeface="Alice Bold"/>
                <a:sym typeface="Alice Bold"/>
              </a:rPr>
              <a:t>Orientation(p, q, r)</a:t>
            </a:r>
          </a:p>
          <a:p>
            <a:pPr algn="l">
              <a:lnSpc>
                <a:spcPts val="4986"/>
              </a:lnSpc>
              <a:spcBef>
                <a:spcPct val="0"/>
              </a:spcBef>
            </a:pPr>
            <a:r>
              <a:rPr lang="en-US" sz="3562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1. Compute val ← (q.y - p.y) * (r.x - q.x) - (q.x - p.x) * (r.y - q.y)</a:t>
            </a:r>
          </a:p>
          <a:p>
            <a:pPr algn="l">
              <a:lnSpc>
                <a:spcPts val="4986"/>
              </a:lnSpc>
              <a:spcBef>
                <a:spcPct val="0"/>
              </a:spcBef>
            </a:pPr>
            <a:r>
              <a:rPr lang="en-US" sz="3562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2. If val == 0:</a:t>
            </a:r>
          </a:p>
          <a:p>
            <a:pPr algn="l">
              <a:lnSpc>
                <a:spcPts val="4986"/>
              </a:lnSpc>
              <a:spcBef>
                <a:spcPct val="0"/>
              </a:spcBef>
            </a:pPr>
            <a:r>
              <a:rPr lang="en-US" sz="3562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       Return 0  // Collinear</a:t>
            </a:r>
          </a:p>
          <a:p>
            <a:pPr algn="l">
              <a:lnSpc>
                <a:spcPts val="4986"/>
              </a:lnSpc>
              <a:spcBef>
                <a:spcPct val="0"/>
              </a:spcBef>
            </a:pPr>
            <a:r>
              <a:rPr lang="en-US" sz="3562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3. Else if val &gt; 0:</a:t>
            </a:r>
          </a:p>
          <a:p>
            <a:pPr algn="l">
              <a:lnSpc>
                <a:spcPts val="4986"/>
              </a:lnSpc>
              <a:spcBef>
                <a:spcPct val="0"/>
              </a:spcBef>
            </a:pPr>
            <a:r>
              <a:rPr lang="en-US" sz="3562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       Return 1  // Clockwise</a:t>
            </a:r>
          </a:p>
          <a:p>
            <a:pPr algn="l">
              <a:lnSpc>
                <a:spcPts val="4986"/>
              </a:lnSpc>
              <a:spcBef>
                <a:spcPct val="0"/>
              </a:spcBef>
            </a:pPr>
            <a:r>
              <a:rPr lang="en-US" sz="3562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4. Else:</a:t>
            </a:r>
          </a:p>
          <a:p>
            <a:pPr algn="l">
              <a:lnSpc>
                <a:spcPts val="4986"/>
              </a:lnSpc>
              <a:spcBef>
                <a:spcPct val="0"/>
              </a:spcBef>
            </a:pPr>
            <a:r>
              <a:rPr lang="en-US" sz="3562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       Return -1  // Counterclockwise</a:t>
            </a:r>
          </a:p>
          <a:p>
            <a:pPr algn="l">
              <a:lnSpc>
                <a:spcPts val="4986"/>
              </a:lnSpc>
              <a:spcBef>
                <a:spcPct val="0"/>
              </a:spcBef>
            </a:pPr>
          </a:p>
          <a:p>
            <a:pPr algn="l">
              <a:lnSpc>
                <a:spcPts val="4986"/>
              </a:lnSpc>
              <a:spcBef>
                <a:spcPct val="0"/>
              </a:spcBef>
            </a:pPr>
          </a:p>
          <a:p>
            <a:pPr algn="l">
              <a:lnSpc>
                <a:spcPts val="4986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13865" y="-689888"/>
            <a:ext cx="18744470" cy="10287000"/>
            <a:chOff x="0" y="0"/>
            <a:chExt cx="4936815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36815" cy="2709333"/>
            </a:xfrm>
            <a:custGeom>
              <a:avLst/>
              <a:gdLst/>
              <a:ahLst/>
              <a:cxnLst/>
              <a:rect r="r" b="b" t="t" l="l"/>
              <a:pathLst>
                <a:path h="2709333" w="4936815">
                  <a:moveTo>
                    <a:pt x="0" y="0"/>
                  </a:moveTo>
                  <a:lnTo>
                    <a:pt x="4936815" y="0"/>
                  </a:lnTo>
                  <a:lnTo>
                    <a:pt x="493681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4936815" cy="27664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54"/>
                </a:lnSpc>
              </a:pPr>
            </a:p>
            <a:p>
              <a:pPr algn="ctr">
                <a:lnSpc>
                  <a:spcPts val="3654"/>
                </a:lnSpc>
              </a:pPr>
            </a:p>
            <a:p>
              <a:pPr algn="ctr">
                <a:lnSpc>
                  <a:spcPts val="3654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-10800000">
            <a:off x="0" y="-44151"/>
            <a:ext cx="1836725" cy="1592942"/>
          </a:xfrm>
          <a:custGeom>
            <a:avLst/>
            <a:gdLst/>
            <a:ahLst/>
            <a:cxnLst/>
            <a:rect r="r" b="b" t="t" l="l"/>
            <a:pathLst>
              <a:path h="1592942" w="1836725">
                <a:moveTo>
                  <a:pt x="0" y="0"/>
                </a:moveTo>
                <a:lnTo>
                  <a:pt x="1836725" y="0"/>
                </a:lnTo>
                <a:lnTo>
                  <a:pt x="1836725" y="1592942"/>
                </a:lnTo>
                <a:lnTo>
                  <a:pt x="0" y="15929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1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10800000">
            <a:off x="467507" y="-44151"/>
            <a:ext cx="1836725" cy="1592942"/>
          </a:xfrm>
          <a:custGeom>
            <a:avLst/>
            <a:gdLst/>
            <a:ahLst/>
            <a:cxnLst/>
            <a:rect r="r" b="b" t="t" l="l"/>
            <a:pathLst>
              <a:path h="1592942" w="1836725">
                <a:moveTo>
                  <a:pt x="0" y="0"/>
                </a:moveTo>
                <a:lnTo>
                  <a:pt x="1836725" y="0"/>
                </a:lnTo>
                <a:lnTo>
                  <a:pt x="1836725" y="1592942"/>
                </a:lnTo>
                <a:lnTo>
                  <a:pt x="0" y="15929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6229349" y="604059"/>
            <a:ext cx="2059902" cy="1922371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3831522" y="6866014"/>
            <a:ext cx="6422089" cy="5993314"/>
          </a:xfrm>
          <a:prstGeom prst="rect">
            <a:avLst/>
          </a:prstGeom>
        </p:spPr>
      </p:pic>
      <p:sp>
        <p:nvSpPr>
          <p:cNvPr name="Freeform 9" id="9"/>
          <p:cNvSpPr/>
          <p:nvPr/>
        </p:nvSpPr>
        <p:spPr>
          <a:xfrm flipH="false" flipV="false" rot="-10800000">
            <a:off x="15026268" y="-1266464"/>
            <a:ext cx="6972822" cy="4502028"/>
          </a:xfrm>
          <a:custGeom>
            <a:avLst/>
            <a:gdLst/>
            <a:ahLst/>
            <a:cxnLst/>
            <a:rect r="r" b="b" t="t" l="l"/>
            <a:pathLst>
              <a:path h="4502028" w="6972822">
                <a:moveTo>
                  <a:pt x="0" y="0"/>
                </a:moveTo>
                <a:lnTo>
                  <a:pt x="6972822" y="0"/>
                </a:lnTo>
                <a:lnTo>
                  <a:pt x="6972822" y="4502027"/>
                </a:lnTo>
                <a:lnTo>
                  <a:pt x="0" y="450202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83000"/>
            </a:blip>
            <a:stretch>
              <a:fillRect l="-8842" t="-24322" r="0" b="-21879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false" rot="0">
            <a:off x="15888528" y="-1465142"/>
            <a:ext cx="5711882" cy="4138403"/>
          </a:xfrm>
          <a:custGeom>
            <a:avLst/>
            <a:gdLst/>
            <a:ahLst/>
            <a:cxnLst/>
            <a:rect r="r" b="b" t="t" l="l"/>
            <a:pathLst>
              <a:path h="4138403" w="5711882">
                <a:moveTo>
                  <a:pt x="5711883" y="0"/>
                </a:moveTo>
                <a:lnTo>
                  <a:pt x="0" y="0"/>
                </a:lnTo>
                <a:lnTo>
                  <a:pt x="0" y="4138403"/>
                </a:lnTo>
                <a:lnTo>
                  <a:pt x="5711883" y="4138403"/>
                </a:lnTo>
                <a:lnTo>
                  <a:pt x="5711883" y="0"/>
                </a:lnTo>
                <a:close/>
              </a:path>
            </a:pathLst>
          </a:custGeom>
          <a:blipFill>
            <a:blip r:embed="rId6">
              <a:alphaModFix amt="65000"/>
            </a:blip>
            <a:stretch>
              <a:fillRect l="-4595" t="-22" r="0" b="-2518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9139238" y="2917342"/>
            <a:ext cx="9525" cy="7715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1807806"/>
            <a:ext cx="12377307" cy="74504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07"/>
              </a:lnSpc>
              <a:spcBef>
                <a:spcPct val="0"/>
              </a:spcBef>
            </a:pPr>
            <a:r>
              <a:rPr lang="en-US" sz="3648">
                <a:solidFill>
                  <a:srgbClr val="FFFFFF"/>
                </a:solidFill>
                <a:latin typeface="Alice Bold"/>
                <a:ea typeface="Alice Bold"/>
                <a:cs typeface="Alice Bold"/>
                <a:sym typeface="Alice Bold"/>
              </a:rPr>
              <a:t>TriangulateMonotonePolygon(monotonePolygon)</a:t>
            </a:r>
          </a:p>
          <a:p>
            <a:pPr algn="l">
              <a:lnSpc>
                <a:spcPts val="4127"/>
              </a:lnSpc>
              <a:spcBef>
                <a:spcPct val="0"/>
              </a:spcBef>
            </a:pPr>
            <a:r>
              <a:rPr lang="en-US" sz="2948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1. Sort vertices of monotonePolygon in decreasing order of y-coordinate.</a:t>
            </a:r>
          </a:p>
          <a:p>
            <a:pPr algn="l">
              <a:lnSpc>
                <a:spcPts val="4127"/>
              </a:lnSpc>
              <a:spcBef>
                <a:spcPct val="0"/>
              </a:spcBef>
            </a:pPr>
            <a:r>
              <a:rPr lang="en-US" sz="2948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2. Initialize stack with first two vertices.</a:t>
            </a:r>
          </a:p>
          <a:p>
            <a:pPr algn="l">
              <a:lnSpc>
                <a:spcPts val="4127"/>
              </a:lnSpc>
              <a:spcBef>
                <a:spcPct val="0"/>
              </a:spcBef>
            </a:pPr>
            <a:r>
              <a:rPr lang="en-US" sz="2948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3. Initialize empty list diagonals.</a:t>
            </a:r>
          </a:p>
          <a:p>
            <a:pPr algn="l">
              <a:lnSpc>
                <a:spcPts val="4127"/>
              </a:lnSpc>
              <a:spcBef>
                <a:spcPct val="0"/>
              </a:spcBef>
            </a:pPr>
            <a:r>
              <a:rPr lang="en-US" sz="2948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4. For i from 2 to len(vertices) - 1:</a:t>
            </a:r>
          </a:p>
          <a:p>
            <a:pPr algn="l">
              <a:lnSpc>
                <a:spcPts val="4127"/>
              </a:lnSpc>
              <a:spcBef>
                <a:spcPct val="0"/>
              </a:spcBef>
            </a:pPr>
            <a:r>
              <a:rPr lang="en-US" sz="2948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       a. While stack has at least 2 vertices:</a:t>
            </a:r>
          </a:p>
          <a:p>
            <a:pPr algn="l">
              <a:lnSpc>
                <a:spcPts val="4127"/>
              </a:lnSpc>
              <a:spcBef>
                <a:spcPct val="0"/>
              </a:spcBef>
            </a:pPr>
            <a:r>
              <a:rPr lang="en-US" sz="2948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              i. Let top ← stack[-1], prev ← stack[-2].</a:t>
            </a:r>
          </a:p>
          <a:p>
            <a:pPr algn="l">
              <a:lnSpc>
                <a:spcPts val="4127"/>
              </a:lnSpc>
              <a:spcBef>
                <a:spcPct val="0"/>
              </a:spcBef>
            </a:pPr>
            <a:r>
              <a:rPr lang="en-US" sz="2948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              ii. If Orientation(prev, top, vertices[i]) = -1:</a:t>
            </a:r>
          </a:p>
          <a:p>
            <a:pPr algn="l">
              <a:lnSpc>
                <a:spcPts val="4127"/>
              </a:lnSpc>
              <a:spcBef>
                <a:spcPct val="0"/>
              </a:spcBef>
            </a:pPr>
            <a:r>
              <a:rPr lang="en-US" sz="2948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                     Append diagonal (top, vertices[i]) to diagonals.</a:t>
            </a:r>
          </a:p>
          <a:p>
            <a:pPr algn="l">
              <a:lnSpc>
                <a:spcPts val="4127"/>
              </a:lnSpc>
              <a:spcBef>
                <a:spcPct val="0"/>
              </a:spcBef>
            </a:pPr>
            <a:r>
              <a:rPr lang="en-US" sz="2948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                     Pop top from stack.</a:t>
            </a:r>
          </a:p>
          <a:p>
            <a:pPr algn="l">
              <a:lnSpc>
                <a:spcPts val="4127"/>
              </a:lnSpc>
              <a:spcBef>
                <a:spcPct val="0"/>
              </a:spcBef>
            </a:pPr>
            <a:r>
              <a:rPr lang="en-US" sz="2948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              iii. Else:</a:t>
            </a:r>
          </a:p>
          <a:p>
            <a:pPr algn="l">
              <a:lnSpc>
                <a:spcPts val="4127"/>
              </a:lnSpc>
              <a:spcBef>
                <a:spcPct val="0"/>
              </a:spcBef>
            </a:pPr>
            <a:r>
              <a:rPr lang="en-US" sz="2948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                     Break loop.</a:t>
            </a:r>
          </a:p>
          <a:p>
            <a:pPr algn="l">
              <a:lnSpc>
                <a:spcPts val="4127"/>
              </a:lnSpc>
              <a:spcBef>
                <a:spcPct val="0"/>
              </a:spcBef>
            </a:pPr>
            <a:r>
              <a:rPr lang="en-US" sz="2948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       b. Push vertices[i] onto stack.</a:t>
            </a:r>
          </a:p>
          <a:p>
            <a:pPr algn="l">
              <a:lnSpc>
                <a:spcPts val="4127"/>
              </a:lnSpc>
              <a:spcBef>
                <a:spcPct val="0"/>
              </a:spcBef>
            </a:pPr>
            <a:r>
              <a:rPr lang="en-US" sz="2948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5. Return diagonals.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505313" y="-206530"/>
            <a:ext cx="6150412" cy="17176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999"/>
              </a:lnSpc>
            </a:pPr>
            <a:r>
              <a:rPr lang="en-US" sz="9999">
                <a:solidFill>
                  <a:srgbClr val="FFFFFF"/>
                </a:solidFill>
                <a:latin typeface="Alice Bold"/>
                <a:ea typeface="Alice Bold"/>
                <a:cs typeface="Alice Bold"/>
                <a:sym typeface="Alice Bold"/>
              </a:rPr>
              <a:t>Algorithm: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251680" y="1548791"/>
            <a:ext cx="18744470" cy="10287000"/>
            <a:chOff x="0" y="0"/>
            <a:chExt cx="4936815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36815" cy="2709333"/>
            </a:xfrm>
            <a:custGeom>
              <a:avLst/>
              <a:gdLst/>
              <a:ahLst/>
              <a:cxnLst/>
              <a:rect r="r" b="b" t="t" l="l"/>
              <a:pathLst>
                <a:path h="2709333" w="4936815">
                  <a:moveTo>
                    <a:pt x="0" y="0"/>
                  </a:moveTo>
                  <a:lnTo>
                    <a:pt x="4936815" y="0"/>
                  </a:lnTo>
                  <a:lnTo>
                    <a:pt x="493681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85725"/>
              <a:ext cx="4936815" cy="27950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754"/>
                </a:lnSpc>
              </a:pPr>
            </a:p>
            <a:p>
              <a:pPr algn="l">
                <a:lnSpc>
                  <a:spcPts val="3654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-10800000">
            <a:off x="0" y="-44151"/>
            <a:ext cx="1836725" cy="1592942"/>
          </a:xfrm>
          <a:custGeom>
            <a:avLst/>
            <a:gdLst/>
            <a:ahLst/>
            <a:cxnLst/>
            <a:rect r="r" b="b" t="t" l="l"/>
            <a:pathLst>
              <a:path h="1592942" w="1836725">
                <a:moveTo>
                  <a:pt x="0" y="0"/>
                </a:moveTo>
                <a:lnTo>
                  <a:pt x="1836725" y="0"/>
                </a:lnTo>
                <a:lnTo>
                  <a:pt x="1836725" y="1592942"/>
                </a:lnTo>
                <a:lnTo>
                  <a:pt x="0" y="15929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1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10800000">
            <a:off x="467507" y="-44151"/>
            <a:ext cx="1836725" cy="1592942"/>
          </a:xfrm>
          <a:custGeom>
            <a:avLst/>
            <a:gdLst/>
            <a:ahLst/>
            <a:cxnLst/>
            <a:rect r="r" b="b" t="t" l="l"/>
            <a:pathLst>
              <a:path h="1592942" w="1836725">
                <a:moveTo>
                  <a:pt x="0" y="0"/>
                </a:moveTo>
                <a:lnTo>
                  <a:pt x="1836725" y="0"/>
                </a:lnTo>
                <a:lnTo>
                  <a:pt x="1836725" y="1592942"/>
                </a:lnTo>
                <a:lnTo>
                  <a:pt x="0" y="15929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6229349" y="604059"/>
            <a:ext cx="2059902" cy="1922371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3831522" y="6866014"/>
            <a:ext cx="6422089" cy="5993314"/>
          </a:xfrm>
          <a:prstGeom prst="rect">
            <a:avLst/>
          </a:prstGeom>
        </p:spPr>
      </p:pic>
      <p:sp>
        <p:nvSpPr>
          <p:cNvPr name="Freeform 9" id="9"/>
          <p:cNvSpPr/>
          <p:nvPr/>
        </p:nvSpPr>
        <p:spPr>
          <a:xfrm flipH="false" flipV="false" rot="-10800000">
            <a:off x="15026268" y="-1266464"/>
            <a:ext cx="6972822" cy="4502028"/>
          </a:xfrm>
          <a:custGeom>
            <a:avLst/>
            <a:gdLst/>
            <a:ahLst/>
            <a:cxnLst/>
            <a:rect r="r" b="b" t="t" l="l"/>
            <a:pathLst>
              <a:path h="4502028" w="6972822">
                <a:moveTo>
                  <a:pt x="0" y="0"/>
                </a:moveTo>
                <a:lnTo>
                  <a:pt x="6972822" y="0"/>
                </a:lnTo>
                <a:lnTo>
                  <a:pt x="6972822" y="4502027"/>
                </a:lnTo>
                <a:lnTo>
                  <a:pt x="0" y="450202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83000"/>
            </a:blip>
            <a:stretch>
              <a:fillRect l="-8842" t="-24322" r="0" b="-21879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false" rot="0">
            <a:off x="15888528" y="-1465142"/>
            <a:ext cx="5711882" cy="4138403"/>
          </a:xfrm>
          <a:custGeom>
            <a:avLst/>
            <a:gdLst/>
            <a:ahLst/>
            <a:cxnLst/>
            <a:rect r="r" b="b" t="t" l="l"/>
            <a:pathLst>
              <a:path h="4138403" w="5711882">
                <a:moveTo>
                  <a:pt x="5711883" y="0"/>
                </a:moveTo>
                <a:lnTo>
                  <a:pt x="0" y="0"/>
                </a:lnTo>
                <a:lnTo>
                  <a:pt x="0" y="4138403"/>
                </a:lnTo>
                <a:lnTo>
                  <a:pt x="5711883" y="4138403"/>
                </a:lnTo>
                <a:lnTo>
                  <a:pt x="5711883" y="0"/>
                </a:lnTo>
                <a:close/>
              </a:path>
            </a:pathLst>
          </a:custGeom>
          <a:blipFill>
            <a:blip r:embed="rId6">
              <a:alphaModFix amt="65000"/>
            </a:blip>
            <a:stretch>
              <a:fillRect l="-4595" t="-22" r="0" b="-2518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2612987" y="-152431"/>
            <a:ext cx="11637020" cy="17176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999"/>
              </a:lnSpc>
            </a:pPr>
            <a:r>
              <a:rPr lang="en-US" sz="9999">
                <a:solidFill>
                  <a:srgbClr val="FFFFFF"/>
                </a:solidFill>
                <a:latin typeface="Alice Bold"/>
                <a:ea typeface="Alice Bold"/>
                <a:cs typeface="Alice Bold"/>
                <a:sym typeface="Alice Bold"/>
              </a:rPr>
              <a:t>TIME COMPLEXITY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433495" y="2354486"/>
            <a:ext cx="13957303" cy="52325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2"/>
              </a:lnSpc>
            </a:pPr>
            <a:r>
              <a:rPr lang="en-US" sz="4952" u="sng">
                <a:solidFill>
                  <a:srgbClr val="FFFFFF"/>
                </a:solidFill>
                <a:latin typeface="Alice Bold"/>
                <a:ea typeface="Alice Bold"/>
                <a:cs typeface="Alice Bold"/>
                <a:sym typeface="Alice Bold"/>
              </a:rPr>
              <a:t>Overall Complexity</a:t>
            </a:r>
          </a:p>
          <a:p>
            <a:pPr algn="l">
              <a:lnSpc>
                <a:spcPts val="6932"/>
              </a:lnSpc>
            </a:pPr>
            <a:r>
              <a:rPr lang="en-US" sz="4952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1.Partitioning into Monotone:  0(n 1og n)</a:t>
            </a:r>
          </a:p>
          <a:p>
            <a:pPr algn="l">
              <a:lnSpc>
                <a:spcPts val="6932"/>
              </a:lnSpc>
            </a:pPr>
            <a:r>
              <a:rPr lang="en-US" sz="4952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2.Triangulating Monotone Pieces: 0(n 1og n)</a:t>
            </a:r>
          </a:p>
          <a:p>
            <a:pPr algn="l">
              <a:lnSpc>
                <a:spcPts val="6932"/>
              </a:lnSpc>
            </a:pPr>
            <a:r>
              <a:rPr lang="en-US" sz="4952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3.Camera Placement: 0(n)</a:t>
            </a:r>
          </a:p>
          <a:p>
            <a:pPr algn="l">
              <a:lnSpc>
                <a:spcPts val="6932"/>
              </a:lnSpc>
            </a:pPr>
            <a:r>
              <a:rPr lang="en-US" sz="4952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Total: 0(n 1og n)</a:t>
            </a:r>
          </a:p>
          <a:p>
            <a:pPr algn="ctr">
              <a:lnSpc>
                <a:spcPts val="6932"/>
              </a:lnSpc>
            </a:pPr>
          </a:p>
        </p:txBody>
      </p:sp>
      <p:grpSp>
        <p:nvGrpSpPr>
          <p:cNvPr name="Group 13" id="13"/>
          <p:cNvGrpSpPr/>
          <p:nvPr/>
        </p:nvGrpSpPr>
        <p:grpSpPr>
          <a:xfrm rot="0">
            <a:off x="1385870" y="6128049"/>
            <a:ext cx="47625" cy="47625"/>
            <a:chOff x="0" y="0"/>
            <a:chExt cx="12543" cy="12543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2543" cy="12543"/>
            </a:xfrm>
            <a:custGeom>
              <a:avLst/>
              <a:gdLst/>
              <a:ahLst/>
              <a:cxnLst/>
              <a:rect r="r" b="b" t="t" l="l"/>
              <a:pathLst>
                <a:path h="12543" w="12543">
                  <a:moveTo>
                    <a:pt x="0" y="0"/>
                  </a:moveTo>
                  <a:lnTo>
                    <a:pt x="12543" y="0"/>
                  </a:lnTo>
                  <a:lnTo>
                    <a:pt x="12543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57150"/>
              <a:ext cx="12543" cy="696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3654"/>
                </a:lnSpc>
              </a:pPr>
            </a:p>
          </p:txBody>
        </p:sp>
      </p:grp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0" y="-44151"/>
            <a:ext cx="1836725" cy="1592942"/>
          </a:xfrm>
          <a:custGeom>
            <a:avLst/>
            <a:gdLst/>
            <a:ahLst/>
            <a:cxnLst/>
            <a:rect r="r" b="b" t="t" l="l"/>
            <a:pathLst>
              <a:path h="1592942" w="1836725">
                <a:moveTo>
                  <a:pt x="0" y="0"/>
                </a:moveTo>
                <a:lnTo>
                  <a:pt x="1836725" y="0"/>
                </a:lnTo>
                <a:lnTo>
                  <a:pt x="1836725" y="1592942"/>
                </a:lnTo>
                <a:lnTo>
                  <a:pt x="0" y="15929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1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467507" y="-44151"/>
            <a:ext cx="1836725" cy="1592942"/>
          </a:xfrm>
          <a:custGeom>
            <a:avLst/>
            <a:gdLst/>
            <a:ahLst/>
            <a:cxnLst/>
            <a:rect r="r" b="b" t="t" l="l"/>
            <a:pathLst>
              <a:path h="1592942" w="1836725">
                <a:moveTo>
                  <a:pt x="0" y="0"/>
                </a:moveTo>
                <a:lnTo>
                  <a:pt x="1836725" y="0"/>
                </a:lnTo>
                <a:lnTo>
                  <a:pt x="1836725" y="1592942"/>
                </a:lnTo>
                <a:lnTo>
                  <a:pt x="0" y="15929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6229349" y="604059"/>
            <a:ext cx="2059902" cy="1922371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3831522" y="6866014"/>
            <a:ext cx="6422089" cy="5993314"/>
          </a:xfrm>
          <a:prstGeom prst="rect">
            <a:avLst/>
          </a:prstGeom>
        </p:spPr>
      </p:pic>
      <p:sp>
        <p:nvSpPr>
          <p:cNvPr name="Freeform 6" id="6"/>
          <p:cNvSpPr/>
          <p:nvPr/>
        </p:nvSpPr>
        <p:spPr>
          <a:xfrm flipH="false" flipV="false" rot="-10800000">
            <a:off x="15026268" y="-1266464"/>
            <a:ext cx="6972822" cy="4502028"/>
          </a:xfrm>
          <a:custGeom>
            <a:avLst/>
            <a:gdLst/>
            <a:ahLst/>
            <a:cxnLst/>
            <a:rect r="r" b="b" t="t" l="l"/>
            <a:pathLst>
              <a:path h="4502028" w="6972822">
                <a:moveTo>
                  <a:pt x="0" y="0"/>
                </a:moveTo>
                <a:lnTo>
                  <a:pt x="6972822" y="0"/>
                </a:lnTo>
                <a:lnTo>
                  <a:pt x="6972822" y="4502027"/>
                </a:lnTo>
                <a:lnTo>
                  <a:pt x="0" y="450202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83000"/>
            </a:blip>
            <a:stretch>
              <a:fillRect l="-8842" t="-24322" r="0" b="-21879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0">
            <a:off x="15888528" y="-1465142"/>
            <a:ext cx="5711882" cy="4138403"/>
          </a:xfrm>
          <a:custGeom>
            <a:avLst/>
            <a:gdLst/>
            <a:ahLst/>
            <a:cxnLst/>
            <a:rect r="r" b="b" t="t" l="l"/>
            <a:pathLst>
              <a:path h="4138403" w="5711882">
                <a:moveTo>
                  <a:pt x="5711883" y="0"/>
                </a:moveTo>
                <a:lnTo>
                  <a:pt x="0" y="0"/>
                </a:lnTo>
                <a:lnTo>
                  <a:pt x="0" y="4138403"/>
                </a:lnTo>
                <a:lnTo>
                  <a:pt x="5711883" y="4138403"/>
                </a:lnTo>
                <a:lnTo>
                  <a:pt x="5711883" y="0"/>
                </a:lnTo>
                <a:close/>
              </a:path>
            </a:pathLst>
          </a:custGeom>
          <a:blipFill>
            <a:blip r:embed="rId6">
              <a:alphaModFix amt="65000"/>
            </a:blip>
            <a:stretch>
              <a:fillRect l="-4595" t="-22" r="0" b="-2518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612987" y="-152431"/>
            <a:ext cx="11637020" cy="17176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999"/>
              </a:lnSpc>
            </a:pPr>
            <a:r>
              <a:rPr lang="en-US" sz="9999">
                <a:solidFill>
                  <a:srgbClr val="FFFFFF"/>
                </a:solidFill>
                <a:latin typeface="Alice Bold"/>
                <a:ea typeface="Alice Bold"/>
                <a:cs typeface="Alice Bold"/>
                <a:sym typeface="Alice Bold"/>
              </a:rPr>
              <a:t>TIME COMPLEXITY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45686" y="1489045"/>
            <a:ext cx="14843479" cy="82927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50"/>
              </a:lnSpc>
              <a:spcBef>
                <a:spcPct val="0"/>
              </a:spcBef>
            </a:pPr>
            <a:r>
              <a:rPr lang="en-US" sz="3964">
                <a:solidFill>
                  <a:srgbClr val="FFFFFF"/>
                </a:solidFill>
                <a:latin typeface="Alice Bold"/>
                <a:ea typeface="Alice Bold"/>
                <a:cs typeface="Alice Bold"/>
                <a:sym typeface="Alice Bold"/>
              </a:rPr>
              <a:t>Partitioning into Monotone Polygons ( make_monotone() )</a:t>
            </a:r>
          </a:p>
          <a:p>
            <a:pPr algn="l">
              <a:lnSpc>
                <a:spcPts val="4290"/>
              </a:lnSpc>
              <a:spcBef>
                <a:spcPct val="0"/>
              </a:spcBef>
            </a:pPr>
            <a:r>
              <a:rPr lang="en-US" sz="3064">
                <a:solidFill>
                  <a:srgbClr val="FFFFFF"/>
                </a:solidFill>
                <a:latin typeface="Alice Bold"/>
                <a:ea typeface="Alice Bold"/>
                <a:cs typeface="Alice Bold"/>
                <a:sym typeface="Alice Bold"/>
              </a:rPr>
              <a:t>Key Steps:</a:t>
            </a:r>
          </a:p>
          <a:p>
            <a:pPr algn="l">
              <a:lnSpc>
                <a:spcPts val="4290"/>
              </a:lnSpc>
              <a:spcBef>
                <a:spcPct val="0"/>
              </a:spcBef>
            </a:pPr>
            <a:r>
              <a:rPr lang="en-US" sz="3064">
                <a:solidFill>
                  <a:srgbClr val="FFFFFF"/>
                </a:solidFill>
                <a:latin typeface="Alice Bold"/>
                <a:ea typeface="Alice Bold"/>
                <a:cs typeface="Alice Bold"/>
                <a:sym typeface="Alice Bold"/>
              </a:rPr>
              <a:t>1. Vertex Classification:</a:t>
            </a:r>
          </a:p>
          <a:p>
            <a:pPr algn="l">
              <a:lnSpc>
                <a:spcPts val="4290"/>
              </a:lnSpc>
              <a:spcBef>
                <a:spcPct val="0"/>
              </a:spcBef>
            </a:pPr>
            <a:r>
              <a:rPr lang="en-US" sz="3064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      Classify each vertex as start/end/split/merge/regular.</a:t>
            </a:r>
          </a:p>
          <a:p>
            <a:pPr algn="l">
              <a:lnSpc>
                <a:spcPts val="4290"/>
              </a:lnSpc>
              <a:spcBef>
                <a:spcPct val="0"/>
              </a:spcBef>
            </a:pPr>
            <a:r>
              <a:rPr lang="en-US" sz="3064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      Time: 0(n) (each vertex processed once).</a:t>
            </a:r>
          </a:p>
          <a:p>
            <a:pPr algn="l">
              <a:lnSpc>
                <a:spcPts val="4290"/>
              </a:lnSpc>
              <a:spcBef>
                <a:spcPct val="0"/>
              </a:spcBef>
            </a:pPr>
            <a:r>
              <a:rPr lang="en-US" sz="3064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2. </a:t>
            </a:r>
            <a:r>
              <a:rPr lang="en-US" sz="3064">
                <a:solidFill>
                  <a:srgbClr val="FFFFFF"/>
                </a:solidFill>
                <a:latin typeface="Alice Bold"/>
                <a:ea typeface="Alice Bold"/>
                <a:cs typeface="Alice Bold"/>
                <a:sym typeface="Alice Bold"/>
              </a:rPr>
              <a:t>Event Queue Construction:</a:t>
            </a:r>
          </a:p>
          <a:p>
            <a:pPr algn="l">
              <a:lnSpc>
                <a:spcPts val="4290"/>
              </a:lnSpc>
              <a:spcBef>
                <a:spcPct val="0"/>
              </a:spcBef>
            </a:pPr>
            <a:r>
              <a:rPr lang="en-US" sz="3064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      </a:t>
            </a:r>
            <a:r>
              <a:rPr lang="en-US" sz="3064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Sort vertices by descending y (and x for ties).</a:t>
            </a:r>
          </a:p>
          <a:p>
            <a:pPr algn="l">
              <a:lnSpc>
                <a:spcPts val="4290"/>
              </a:lnSpc>
              <a:spcBef>
                <a:spcPct val="0"/>
              </a:spcBef>
            </a:pPr>
            <a:r>
              <a:rPr lang="en-US" sz="3064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      Time: O(n log n) (priority queue/heap construction).</a:t>
            </a:r>
          </a:p>
          <a:p>
            <a:pPr algn="l">
              <a:lnSpc>
                <a:spcPts val="4290"/>
              </a:lnSpc>
              <a:spcBef>
                <a:spcPct val="0"/>
              </a:spcBef>
            </a:pPr>
            <a:r>
              <a:rPr lang="en-US" sz="3064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3. </a:t>
            </a:r>
            <a:r>
              <a:rPr lang="en-US" sz="3064">
                <a:solidFill>
                  <a:srgbClr val="FFFFFF"/>
                </a:solidFill>
                <a:latin typeface="Alice Bold"/>
                <a:ea typeface="Alice Bold"/>
                <a:cs typeface="Alice Bold"/>
                <a:sym typeface="Alice Bold"/>
              </a:rPr>
              <a:t>Sweep Line Algorithm: </a:t>
            </a:r>
          </a:p>
          <a:p>
            <a:pPr algn="l">
              <a:lnSpc>
                <a:spcPts val="4290"/>
              </a:lnSpc>
              <a:spcBef>
                <a:spcPct val="0"/>
              </a:spcBef>
            </a:pPr>
            <a:r>
              <a:rPr lang="en-US" sz="3064">
                <a:solidFill>
                  <a:srgbClr val="FFFFFF"/>
                </a:solidFill>
                <a:latin typeface="Alice Bold"/>
                <a:ea typeface="Alice Bold"/>
                <a:cs typeface="Alice Bold"/>
                <a:sym typeface="Alice Bold"/>
              </a:rPr>
              <a:t>    </a:t>
            </a:r>
            <a:r>
              <a:rPr lang="en-US" sz="3064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 For each vertex, perform BST operations:</a:t>
            </a:r>
          </a:p>
          <a:p>
            <a:pPr algn="l">
              <a:lnSpc>
                <a:spcPts val="4290"/>
              </a:lnSpc>
              <a:spcBef>
                <a:spcPct val="0"/>
              </a:spcBef>
            </a:pPr>
            <a:r>
              <a:rPr lang="en-US" sz="3064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     Insertion/Deletion: 0(1og n) per operation.</a:t>
            </a:r>
          </a:p>
          <a:p>
            <a:pPr algn="l">
              <a:lnSpc>
                <a:spcPts val="4290"/>
              </a:lnSpc>
              <a:spcBef>
                <a:spcPct val="0"/>
              </a:spcBef>
            </a:pPr>
            <a:r>
              <a:rPr lang="en-US" sz="3064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     Left Neighbor Query: 0(1og n) per query.</a:t>
            </a:r>
          </a:p>
          <a:p>
            <a:pPr algn="l">
              <a:lnSpc>
                <a:spcPts val="4290"/>
              </a:lnSpc>
              <a:spcBef>
                <a:spcPct val="0"/>
              </a:spcBef>
            </a:pPr>
            <a:r>
              <a:rPr lang="en-US" sz="3064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     Total Events: 0(n) vertices processed</a:t>
            </a:r>
          </a:p>
          <a:p>
            <a:pPr algn="l">
              <a:lnSpc>
                <a:spcPts val="4290"/>
              </a:lnSpc>
              <a:spcBef>
                <a:spcPct val="0"/>
              </a:spcBef>
            </a:pPr>
            <a:r>
              <a:rPr lang="en-US" sz="3064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     Total Time: 0(n 1og n) -</a:t>
            </a:r>
          </a:p>
          <a:p>
            <a:pPr algn="l">
              <a:lnSpc>
                <a:spcPts val="4290"/>
              </a:lnSpc>
              <a:spcBef>
                <a:spcPct val="0"/>
              </a:spcBef>
            </a:pPr>
            <a:r>
              <a:rPr lang="en-US" sz="3064">
                <a:solidFill>
                  <a:srgbClr val="FFFFFF"/>
                </a:solidFill>
                <a:latin typeface="Alice Bold"/>
                <a:ea typeface="Alice Bold"/>
                <a:cs typeface="Alice Bold"/>
                <a:sym typeface="Alice Bold"/>
              </a:rPr>
              <a:t>Total Time: 0(n 1og n)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-1465142"/>
            <a:ext cx="21999090" cy="14324470"/>
            <a:chOff x="0" y="0"/>
            <a:chExt cx="29332120" cy="19099294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1953523"/>
              <a:ext cx="24992626" cy="13716000"/>
              <a:chOff x="0" y="0"/>
              <a:chExt cx="4936815" cy="2709333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4936815" cy="2709333"/>
              </a:xfrm>
              <a:custGeom>
                <a:avLst/>
                <a:gdLst/>
                <a:ahLst/>
                <a:cxnLst/>
                <a:rect r="r" b="b" t="t" l="l"/>
                <a:pathLst>
                  <a:path h="2709333" w="4936815">
                    <a:moveTo>
                      <a:pt x="0" y="0"/>
                    </a:moveTo>
                    <a:lnTo>
                      <a:pt x="4936815" y="0"/>
                    </a:lnTo>
                    <a:lnTo>
                      <a:pt x="4936815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57150"/>
                <a:ext cx="4936815" cy="276648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654"/>
                  </a:lnSpc>
                </a:pPr>
              </a:p>
              <a:p>
                <a:pPr algn="ctr">
                  <a:lnSpc>
                    <a:spcPts val="3654"/>
                  </a:lnSpc>
                </a:pPr>
              </a:p>
              <a:p>
                <a:pPr algn="ctr">
                  <a:lnSpc>
                    <a:spcPts val="3654"/>
                  </a:lnSpc>
                </a:pPr>
              </a:p>
            </p:txBody>
          </p:sp>
        </p:grpSp>
        <p:sp>
          <p:nvSpPr>
            <p:cNvPr name="Freeform 6" id="6"/>
            <p:cNvSpPr/>
            <p:nvPr/>
          </p:nvSpPr>
          <p:spPr>
            <a:xfrm flipH="false" flipV="false" rot="-10800000">
              <a:off x="0" y="1894655"/>
              <a:ext cx="2448967" cy="2123922"/>
            </a:xfrm>
            <a:custGeom>
              <a:avLst/>
              <a:gdLst/>
              <a:ahLst/>
              <a:cxnLst/>
              <a:rect r="r" b="b" t="t" l="l"/>
              <a:pathLst>
                <a:path h="2123922" w="2448967">
                  <a:moveTo>
                    <a:pt x="0" y="0"/>
                  </a:moveTo>
                  <a:lnTo>
                    <a:pt x="2448967" y="0"/>
                  </a:lnTo>
                  <a:lnTo>
                    <a:pt x="2448967" y="2123923"/>
                  </a:lnTo>
                  <a:lnTo>
                    <a:pt x="0" y="21239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91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-10800000">
              <a:off x="623343" y="1894655"/>
              <a:ext cx="2448967" cy="2123922"/>
            </a:xfrm>
            <a:custGeom>
              <a:avLst/>
              <a:gdLst/>
              <a:ahLst/>
              <a:cxnLst/>
              <a:rect r="r" b="b" t="t" l="l"/>
              <a:pathLst>
                <a:path h="2123922" w="2448967">
                  <a:moveTo>
                    <a:pt x="0" y="0"/>
                  </a:moveTo>
                  <a:lnTo>
                    <a:pt x="2448967" y="0"/>
                  </a:lnTo>
                  <a:lnTo>
                    <a:pt x="2448967" y="2123923"/>
                  </a:lnTo>
                  <a:lnTo>
                    <a:pt x="0" y="21239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pic>
          <p:nvPicPr>
            <p:cNvPr name="Picture 8" id="8"/>
            <p:cNvPicPr>
              <a:picLocks noChangeAspect="true"/>
            </p:cNvPicPr>
            <p:nvPr/>
          </p:nvPicPr>
          <p:blipFill>
            <a:blip r:embed="rId4"/>
            <a:srcRect l="0" t="0" r="0" b="0"/>
            <a:stretch>
              <a:fillRect/>
            </a:stretch>
          </p:blipFill>
          <p:spPr>
            <a:xfrm flipH="false" flipV="false" rot="0">
              <a:off x="21639132" y="2758935"/>
              <a:ext cx="2746535" cy="2563161"/>
            </a:xfrm>
            <a:prstGeom prst="rect">
              <a:avLst/>
            </a:prstGeom>
          </p:spPr>
        </p:pic>
        <p:pic>
          <p:nvPicPr>
            <p:cNvPr name="Picture 9" id="9"/>
            <p:cNvPicPr>
              <a:picLocks noChangeAspect="true"/>
            </p:cNvPicPr>
            <p:nvPr/>
          </p:nvPicPr>
          <p:blipFill>
            <a:blip r:embed="rId4"/>
            <a:srcRect l="0" t="0" r="0" b="0"/>
            <a:stretch>
              <a:fillRect/>
            </a:stretch>
          </p:blipFill>
          <p:spPr>
            <a:xfrm flipH="false" flipV="false" rot="0">
              <a:off x="18442030" y="11108208"/>
              <a:ext cx="8562785" cy="7991086"/>
            </a:xfrm>
            <a:prstGeom prst="rect">
              <a:avLst/>
            </a:prstGeom>
          </p:spPr>
        </p:pic>
        <p:sp>
          <p:nvSpPr>
            <p:cNvPr name="Freeform 10" id="10"/>
            <p:cNvSpPr/>
            <p:nvPr/>
          </p:nvSpPr>
          <p:spPr>
            <a:xfrm flipH="false" flipV="false" rot="-10800000">
              <a:off x="20035024" y="264904"/>
              <a:ext cx="9297096" cy="6002704"/>
            </a:xfrm>
            <a:custGeom>
              <a:avLst/>
              <a:gdLst/>
              <a:ahLst/>
              <a:cxnLst/>
              <a:rect r="r" b="b" t="t" l="l"/>
              <a:pathLst>
                <a:path h="6002704" w="9297096">
                  <a:moveTo>
                    <a:pt x="0" y="0"/>
                  </a:moveTo>
                  <a:lnTo>
                    <a:pt x="9297096" y="0"/>
                  </a:lnTo>
                  <a:lnTo>
                    <a:pt x="9297096" y="6002703"/>
                  </a:lnTo>
                  <a:lnTo>
                    <a:pt x="0" y="60027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83000"/>
              </a:blip>
              <a:stretch>
                <a:fillRect l="-8842" t="-24322" r="0" b="-21879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true" flipV="false" rot="0">
              <a:off x="21184705" y="0"/>
              <a:ext cx="7615843" cy="5517871"/>
            </a:xfrm>
            <a:custGeom>
              <a:avLst/>
              <a:gdLst/>
              <a:ahLst/>
              <a:cxnLst/>
              <a:rect r="r" b="b" t="t" l="l"/>
              <a:pathLst>
                <a:path h="5517871" w="7615843">
                  <a:moveTo>
                    <a:pt x="7615842" y="0"/>
                  </a:moveTo>
                  <a:lnTo>
                    <a:pt x="0" y="0"/>
                  </a:lnTo>
                  <a:lnTo>
                    <a:pt x="0" y="5517871"/>
                  </a:lnTo>
                  <a:lnTo>
                    <a:pt x="7615842" y="5517871"/>
                  </a:lnTo>
                  <a:lnTo>
                    <a:pt x="7615842" y="0"/>
                  </a:lnTo>
                  <a:close/>
                </a:path>
              </a:pathLst>
            </a:custGeom>
            <a:blipFill>
              <a:blip r:embed="rId6">
                <a:alphaModFix amt="65000"/>
              </a:blip>
              <a:stretch>
                <a:fillRect l="-4595" t="-22" r="0" b="-25180"/>
              </a:stretch>
            </a:blipFill>
          </p:spPr>
        </p:sp>
        <p:sp>
          <p:nvSpPr>
            <p:cNvPr name="TextBox 12" id="12"/>
            <p:cNvSpPr txBox="true"/>
            <p:nvPr/>
          </p:nvSpPr>
          <p:spPr>
            <a:xfrm rot="0">
              <a:off x="3060224" y="1958427"/>
              <a:ext cx="16986886" cy="222355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3999"/>
                </a:lnSpc>
              </a:pPr>
              <a:r>
                <a:rPr lang="en-US" sz="9999">
                  <a:solidFill>
                    <a:srgbClr val="FFFFFF"/>
                  </a:solidFill>
                  <a:latin typeface="Alice Bold"/>
                  <a:ea typeface="Alice Bold"/>
                  <a:cs typeface="Alice Bold"/>
                  <a:sym typeface="Alice Bold"/>
                </a:rPr>
                <a:t>TIME COMPLEXITY</a:t>
              </a: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732236" y="1970413"/>
            <a:ext cx="16823978" cy="74987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09"/>
              </a:lnSpc>
              <a:spcBef>
                <a:spcPct val="0"/>
              </a:spcBef>
            </a:pPr>
            <a:r>
              <a:rPr lang="en-US" sz="4292">
                <a:solidFill>
                  <a:srgbClr val="FFFFFF"/>
                </a:solidFill>
                <a:latin typeface="Alice Bold"/>
                <a:ea typeface="Alice Bold"/>
                <a:cs typeface="Alice Bold"/>
                <a:sym typeface="Alice Bold"/>
              </a:rPr>
              <a:t>Triangulating Monotone Polygons (triangulate_monotone() )</a:t>
            </a:r>
          </a:p>
          <a:p>
            <a:pPr algn="l">
              <a:lnSpc>
                <a:spcPts val="5260"/>
              </a:lnSpc>
              <a:spcBef>
                <a:spcPct val="0"/>
              </a:spcBef>
            </a:pPr>
          </a:p>
          <a:p>
            <a:pPr algn="l">
              <a:lnSpc>
                <a:spcPts val="5260"/>
              </a:lnSpc>
              <a:spcBef>
                <a:spcPct val="0"/>
              </a:spcBef>
            </a:pPr>
            <a:r>
              <a:rPr lang="en-US" sz="3757">
                <a:solidFill>
                  <a:srgbClr val="FFFFFF"/>
                </a:solidFill>
                <a:latin typeface="Alice Bold"/>
                <a:ea typeface="Alice Bold"/>
                <a:cs typeface="Alice Bold"/>
                <a:sym typeface="Alice Bold"/>
              </a:rPr>
              <a:t>Key Steps:</a:t>
            </a:r>
          </a:p>
          <a:p>
            <a:pPr algn="l">
              <a:lnSpc>
                <a:spcPts val="5260"/>
              </a:lnSpc>
              <a:spcBef>
                <a:spcPct val="0"/>
              </a:spcBef>
            </a:pPr>
            <a:r>
              <a:rPr lang="en-US" sz="3757">
                <a:solidFill>
                  <a:srgbClr val="FFFFFF"/>
                </a:solidFill>
                <a:latin typeface="Alice Bold"/>
                <a:ea typeface="Alice Bold"/>
                <a:cs typeface="Alice Bold"/>
                <a:sym typeface="Alice Bold"/>
              </a:rPr>
              <a:t>1. Sort Vertices by y:</a:t>
            </a:r>
          </a:p>
          <a:p>
            <a:pPr algn="l">
              <a:lnSpc>
                <a:spcPts val="5260"/>
              </a:lnSpc>
              <a:spcBef>
                <a:spcPct val="0"/>
              </a:spcBef>
            </a:pPr>
            <a:r>
              <a:rPr lang="en-US" sz="3757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    Each monotone polygon has ≤ n vertices.</a:t>
            </a:r>
          </a:p>
          <a:p>
            <a:pPr algn="l">
              <a:lnSpc>
                <a:spcPts val="5260"/>
              </a:lnSpc>
              <a:spcBef>
                <a:spcPct val="0"/>
              </a:spcBef>
            </a:pPr>
            <a:r>
              <a:rPr lang="en-US" sz="3757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   Time: 0(n log n) per polygon (but total vertices across all subpolygons is O(n) ).</a:t>
            </a:r>
          </a:p>
          <a:p>
            <a:pPr algn="l">
              <a:lnSpc>
                <a:spcPts val="5260"/>
              </a:lnSpc>
              <a:spcBef>
                <a:spcPct val="0"/>
              </a:spcBef>
            </a:pPr>
            <a:r>
              <a:rPr lang="en-US" sz="3757">
                <a:solidFill>
                  <a:srgbClr val="FFFFFF"/>
                </a:solidFill>
                <a:latin typeface="Alice Bold"/>
                <a:ea typeface="Alice Bold"/>
                <a:cs typeface="Alice Bold"/>
                <a:sym typeface="Alice Bold"/>
              </a:rPr>
              <a:t>2. Greedy Triangulation:</a:t>
            </a:r>
          </a:p>
          <a:p>
            <a:pPr algn="l">
              <a:lnSpc>
                <a:spcPts val="5260"/>
              </a:lnSpc>
              <a:spcBef>
                <a:spcPct val="0"/>
              </a:spcBef>
            </a:pPr>
            <a:r>
              <a:rPr lang="en-US" sz="3757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   Process each vertex once, using a stack.</a:t>
            </a:r>
          </a:p>
          <a:p>
            <a:pPr algn="l">
              <a:lnSpc>
                <a:spcPts val="5260"/>
              </a:lnSpc>
              <a:spcBef>
                <a:spcPct val="0"/>
              </a:spcBef>
            </a:pPr>
            <a:r>
              <a:rPr lang="en-US" sz="3757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   Time: 0(n) per monotone polygon.</a:t>
            </a:r>
          </a:p>
          <a:p>
            <a:pPr algn="l">
              <a:lnSpc>
                <a:spcPts val="5960"/>
              </a:lnSpc>
              <a:spcBef>
                <a:spcPct val="0"/>
              </a:spcBef>
            </a:pPr>
            <a:r>
              <a:rPr lang="en-US" sz="4257">
                <a:solidFill>
                  <a:srgbClr val="FFFFFF"/>
                </a:solidFill>
                <a:latin typeface="Alice Bold"/>
                <a:ea typeface="Alice Bold"/>
                <a:cs typeface="Alice Bold"/>
                <a:sym typeface="Alice Bold"/>
              </a:rPr>
              <a:t>Total Time:</a:t>
            </a:r>
          </a:p>
          <a:p>
            <a:pPr algn="l">
              <a:lnSpc>
                <a:spcPts val="5260"/>
              </a:lnSpc>
              <a:spcBef>
                <a:spcPct val="0"/>
              </a:spcBef>
            </a:pPr>
            <a:r>
              <a:rPr lang="en-US" sz="3757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    Worst Case: 0(n log n) (if one polygon needs full sorting).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-1465142"/>
            <a:ext cx="21999090" cy="14324470"/>
            <a:chOff x="0" y="0"/>
            <a:chExt cx="29332120" cy="19099294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1953523"/>
              <a:ext cx="24992626" cy="13716000"/>
              <a:chOff x="0" y="0"/>
              <a:chExt cx="4936815" cy="2709333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4936815" cy="2709333"/>
              </a:xfrm>
              <a:custGeom>
                <a:avLst/>
                <a:gdLst/>
                <a:ahLst/>
                <a:cxnLst/>
                <a:rect r="r" b="b" t="t" l="l"/>
                <a:pathLst>
                  <a:path h="2709333" w="4936815">
                    <a:moveTo>
                      <a:pt x="0" y="0"/>
                    </a:moveTo>
                    <a:lnTo>
                      <a:pt x="4936815" y="0"/>
                    </a:lnTo>
                    <a:lnTo>
                      <a:pt x="4936815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57150"/>
                <a:ext cx="4936815" cy="276648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654"/>
                  </a:lnSpc>
                </a:pPr>
              </a:p>
              <a:p>
                <a:pPr algn="ctr">
                  <a:lnSpc>
                    <a:spcPts val="3654"/>
                  </a:lnSpc>
                </a:pPr>
              </a:p>
              <a:p>
                <a:pPr algn="ctr">
                  <a:lnSpc>
                    <a:spcPts val="3654"/>
                  </a:lnSpc>
                </a:pPr>
              </a:p>
            </p:txBody>
          </p:sp>
        </p:grpSp>
        <p:sp>
          <p:nvSpPr>
            <p:cNvPr name="Freeform 6" id="6"/>
            <p:cNvSpPr/>
            <p:nvPr/>
          </p:nvSpPr>
          <p:spPr>
            <a:xfrm flipH="false" flipV="false" rot="-10800000">
              <a:off x="0" y="1894655"/>
              <a:ext cx="2448967" cy="2123922"/>
            </a:xfrm>
            <a:custGeom>
              <a:avLst/>
              <a:gdLst/>
              <a:ahLst/>
              <a:cxnLst/>
              <a:rect r="r" b="b" t="t" l="l"/>
              <a:pathLst>
                <a:path h="2123922" w="2448967">
                  <a:moveTo>
                    <a:pt x="0" y="0"/>
                  </a:moveTo>
                  <a:lnTo>
                    <a:pt x="2448967" y="0"/>
                  </a:lnTo>
                  <a:lnTo>
                    <a:pt x="2448967" y="2123923"/>
                  </a:lnTo>
                  <a:lnTo>
                    <a:pt x="0" y="21239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91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-10800000">
              <a:off x="623343" y="1894655"/>
              <a:ext cx="2448967" cy="2123922"/>
            </a:xfrm>
            <a:custGeom>
              <a:avLst/>
              <a:gdLst/>
              <a:ahLst/>
              <a:cxnLst/>
              <a:rect r="r" b="b" t="t" l="l"/>
              <a:pathLst>
                <a:path h="2123922" w="2448967">
                  <a:moveTo>
                    <a:pt x="0" y="0"/>
                  </a:moveTo>
                  <a:lnTo>
                    <a:pt x="2448967" y="0"/>
                  </a:lnTo>
                  <a:lnTo>
                    <a:pt x="2448967" y="2123923"/>
                  </a:lnTo>
                  <a:lnTo>
                    <a:pt x="0" y="21239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pic>
          <p:nvPicPr>
            <p:cNvPr name="Picture 8" id="8"/>
            <p:cNvPicPr>
              <a:picLocks noChangeAspect="true"/>
            </p:cNvPicPr>
            <p:nvPr/>
          </p:nvPicPr>
          <p:blipFill>
            <a:blip r:embed="rId4"/>
            <a:srcRect l="0" t="0" r="0" b="0"/>
            <a:stretch>
              <a:fillRect/>
            </a:stretch>
          </p:blipFill>
          <p:spPr>
            <a:xfrm flipH="false" flipV="false" rot="0">
              <a:off x="21639132" y="2758935"/>
              <a:ext cx="2746535" cy="2563161"/>
            </a:xfrm>
            <a:prstGeom prst="rect">
              <a:avLst/>
            </a:prstGeom>
          </p:spPr>
        </p:pic>
        <p:pic>
          <p:nvPicPr>
            <p:cNvPr name="Picture 9" id="9"/>
            <p:cNvPicPr>
              <a:picLocks noChangeAspect="true"/>
            </p:cNvPicPr>
            <p:nvPr/>
          </p:nvPicPr>
          <p:blipFill>
            <a:blip r:embed="rId4"/>
            <a:srcRect l="0" t="0" r="0" b="0"/>
            <a:stretch>
              <a:fillRect/>
            </a:stretch>
          </p:blipFill>
          <p:spPr>
            <a:xfrm flipH="false" flipV="false" rot="0">
              <a:off x="18442030" y="11108208"/>
              <a:ext cx="8562785" cy="7991086"/>
            </a:xfrm>
            <a:prstGeom prst="rect">
              <a:avLst/>
            </a:prstGeom>
          </p:spPr>
        </p:pic>
        <p:sp>
          <p:nvSpPr>
            <p:cNvPr name="Freeform 10" id="10"/>
            <p:cNvSpPr/>
            <p:nvPr/>
          </p:nvSpPr>
          <p:spPr>
            <a:xfrm flipH="false" flipV="false" rot="-10800000">
              <a:off x="20035024" y="264904"/>
              <a:ext cx="9297096" cy="6002704"/>
            </a:xfrm>
            <a:custGeom>
              <a:avLst/>
              <a:gdLst/>
              <a:ahLst/>
              <a:cxnLst/>
              <a:rect r="r" b="b" t="t" l="l"/>
              <a:pathLst>
                <a:path h="6002704" w="9297096">
                  <a:moveTo>
                    <a:pt x="0" y="0"/>
                  </a:moveTo>
                  <a:lnTo>
                    <a:pt x="9297096" y="0"/>
                  </a:lnTo>
                  <a:lnTo>
                    <a:pt x="9297096" y="6002703"/>
                  </a:lnTo>
                  <a:lnTo>
                    <a:pt x="0" y="60027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83000"/>
              </a:blip>
              <a:stretch>
                <a:fillRect l="-8842" t="-24322" r="0" b="-21879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true" flipV="false" rot="0">
              <a:off x="21184705" y="0"/>
              <a:ext cx="7615843" cy="5517871"/>
            </a:xfrm>
            <a:custGeom>
              <a:avLst/>
              <a:gdLst/>
              <a:ahLst/>
              <a:cxnLst/>
              <a:rect r="r" b="b" t="t" l="l"/>
              <a:pathLst>
                <a:path h="5517871" w="7615843">
                  <a:moveTo>
                    <a:pt x="7615842" y="0"/>
                  </a:moveTo>
                  <a:lnTo>
                    <a:pt x="0" y="0"/>
                  </a:lnTo>
                  <a:lnTo>
                    <a:pt x="0" y="5517871"/>
                  </a:lnTo>
                  <a:lnTo>
                    <a:pt x="7615842" y="5517871"/>
                  </a:lnTo>
                  <a:lnTo>
                    <a:pt x="7615842" y="0"/>
                  </a:lnTo>
                  <a:close/>
                </a:path>
              </a:pathLst>
            </a:custGeom>
            <a:blipFill>
              <a:blip r:embed="rId6">
                <a:alphaModFix amt="65000"/>
              </a:blip>
              <a:stretch>
                <a:fillRect l="-4595" t="-22" r="0" b="-25180"/>
              </a:stretch>
            </a:blipFill>
          </p:spPr>
        </p:sp>
        <p:sp>
          <p:nvSpPr>
            <p:cNvPr name="TextBox 12" id="12"/>
            <p:cNvSpPr txBox="true"/>
            <p:nvPr/>
          </p:nvSpPr>
          <p:spPr>
            <a:xfrm rot="0">
              <a:off x="3060224" y="1958427"/>
              <a:ext cx="16986886" cy="222355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3999"/>
                </a:lnSpc>
              </a:pPr>
              <a:r>
                <a:rPr lang="en-US" sz="9999">
                  <a:solidFill>
                    <a:srgbClr val="FFFFFF"/>
                  </a:solidFill>
                  <a:latin typeface="Alice Bold"/>
                  <a:ea typeface="Alice Bold"/>
                  <a:cs typeface="Alice Bold"/>
                  <a:sym typeface="Alice Bold"/>
                </a:rPr>
                <a:t>Problem Statement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5875063"/>
              <a:ext cx="24384000" cy="62674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971544" indent="-485772" lvl="1">
                <a:lnSpc>
                  <a:spcPts val="6299"/>
                </a:lnSpc>
                <a:buFont typeface="Arial"/>
                <a:buChar char="•"/>
              </a:pPr>
              <a:r>
                <a:rPr lang="en-US" sz="4499">
                  <a:solidFill>
                    <a:srgbClr val="FFFFFF"/>
                  </a:solidFill>
                  <a:latin typeface="Alice"/>
                  <a:ea typeface="Alice"/>
                  <a:cs typeface="Alice"/>
                  <a:sym typeface="Alice"/>
                </a:rPr>
                <a:t>Given a simple polygon  P  with ( n ) vertices representing the layout of an art gallery, we need to determine an optimal placement of cameras to ensure full visibility of the entire interior of the gallery. </a:t>
              </a:r>
            </a:p>
            <a:p>
              <a:pPr algn="l" marL="971544" indent="-485772" lvl="1">
                <a:lnSpc>
                  <a:spcPts val="6299"/>
                </a:lnSpc>
                <a:buFont typeface="Arial"/>
                <a:buChar char="•"/>
              </a:pPr>
              <a:r>
                <a:rPr lang="en-US" sz="4499">
                  <a:solidFill>
                    <a:srgbClr val="FFFFFF"/>
                  </a:solidFill>
                  <a:latin typeface="Alice"/>
                  <a:ea typeface="Alice"/>
                  <a:cs typeface="Alice"/>
                  <a:sym typeface="Alice"/>
                </a:rPr>
                <a:t>A camera can see in all directions until their line of sight is blocked by an edge of the polygon.</a:t>
              </a: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8219359" y="6838658"/>
            <a:ext cx="4616044" cy="3448342"/>
          </a:xfrm>
          <a:custGeom>
            <a:avLst/>
            <a:gdLst/>
            <a:ahLst/>
            <a:cxnLst/>
            <a:rect r="r" b="b" t="t" l="l"/>
            <a:pathLst>
              <a:path h="3448342" w="4616044">
                <a:moveTo>
                  <a:pt x="0" y="0"/>
                </a:moveTo>
                <a:lnTo>
                  <a:pt x="4616044" y="0"/>
                </a:lnTo>
                <a:lnTo>
                  <a:pt x="4616044" y="3448342"/>
                </a:lnTo>
                <a:lnTo>
                  <a:pt x="0" y="344834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19208" t="0" r="-26536" b="0"/>
            </a:stretch>
          </a:blipFill>
        </p:spPr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-1439281"/>
            <a:ext cx="21999090" cy="14324470"/>
            <a:chOff x="0" y="0"/>
            <a:chExt cx="29332120" cy="19099294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1953523"/>
              <a:ext cx="24992626" cy="13716000"/>
              <a:chOff x="0" y="0"/>
              <a:chExt cx="4936815" cy="2709333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4936815" cy="2709333"/>
              </a:xfrm>
              <a:custGeom>
                <a:avLst/>
                <a:gdLst/>
                <a:ahLst/>
                <a:cxnLst/>
                <a:rect r="r" b="b" t="t" l="l"/>
                <a:pathLst>
                  <a:path h="2709333" w="4936815">
                    <a:moveTo>
                      <a:pt x="0" y="0"/>
                    </a:moveTo>
                    <a:lnTo>
                      <a:pt x="4936815" y="0"/>
                    </a:lnTo>
                    <a:lnTo>
                      <a:pt x="4936815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66675"/>
                <a:ext cx="4936815" cy="277600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354"/>
                  </a:lnSpc>
                </a:pPr>
              </a:p>
              <a:p>
                <a:pPr algn="l">
                  <a:lnSpc>
                    <a:spcPts val="4354"/>
                  </a:lnSpc>
                </a:pPr>
              </a:p>
              <a:p>
                <a:pPr algn="l">
                  <a:lnSpc>
                    <a:spcPts val="4354"/>
                  </a:lnSpc>
                </a:pPr>
              </a:p>
              <a:p>
                <a:pPr algn="l">
                  <a:lnSpc>
                    <a:spcPts val="4354"/>
                  </a:lnSpc>
                </a:pPr>
              </a:p>
              <a:p>
                <a:pPr algn="l">
                  <a:lnSpc>
                    <a:spcPts val="3654"/>
                  </a:lnSpc>
                </a:pPr>
              </a:p>
            </p:txBody>
          </p:sp>
        </p:grpSp>
        <p:sp>
          <p:nvSpPr>
            <p:cNvPr name="Freeform 6" id="6"/>
            <p:cNvSpPr/>
            <p:nvPr/>
          </p:nvSpPr>
          <p:spPr>
            <a:xfrm flipH="false" flipV="false" rot="-10800000">
              <a:off x="0" y="1894655"/>
              <a:ext cx="2448967" cy="2123922"/>
            </a:xfrm>
            <a:custGeom>
              <a:avLst/>
              <a:gdLst/>
              <a:ahLst/>
              <a:cxnLst/>
              <a:rect r="r" b="b" t="t" l="l"/>
              <a:pathLst>
                <a:path h="2123922" w="2448967">
                  <a:moveTo>
                    <a:pt x="0" y="0"/>
                  </a:moveTo>
                  <a:lnTo>
                    <a:pt x="2448967" y="0"/>
                  </a:lnTo>
                  <a:lnTo>
                    <a:pt x="2448967" y="2123923"/>
                  </a:lnTo>
                  <a:lnTo>
                    <a:pt x="0" y="21239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91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-10800000">
              <a:off x="623343" y="1894655"/>
              <a:ext cx="2448967" cy="2123922"/>
            </a:xfrm>
            <a:custGeom>
              <a:avLst/>
              <a:gdLst/>
              <a:ahLst/>
              <a:cxnLst/>
              <a:rect r="r" b="b" t="t" l="l"/>
              <a:pathLst>
                <a:path h="2123922" w="2448967">
                  <a:moveTo>
                    <a:pt x="0" y="0"/>
                  </a:moveTo>
                  <a:lnTo>
                    <a:pt x="2448967" y="0"/>
                  </a:lnTo>
                  <a:lnTo>
                    <a:pt x="2448967" y="2123923"/>
                  </a:lnTo>
                  <a:lnTo>
                    <a:pt x="0" y="21239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pic>
          <p:nvPicPr>
            <p:cNvPr name="Picture 8" id="8"/>
            <p:cNvPicPr>
              <a:picLocks noChangeAspect="true"/>
            </p:cNvPicPr>
            <p:nvPr/>
          </p:nvPicPr>
          <p:blipFill>
            <a:blip r:embed="rId4"/>
            <a:srcRect l="0" t="0" r="0" b="0"/>
            <a:stretch>
              <a:fillRect/>
            </a:stretch>
          </p:blipFill>
          <p:spPr>
            <a:xfrm flipH="false" flipV="false" rot="0">
              <a:off x="21639132" y="2758935"/>
              <a:ext cx="2746535" cy="2563161"/>
            </a:xfrm>
            <a:prstGeom prst="rect">
              <a:avLst/>
            </a:prstGeom>
          </p:spPr>
        </p:pic>
        <p:pic>
          <p:nvPicPr>
            <p:cNvPr name="Picture 9" id="9"/>
            <p:cNvPicPr>
              <a:picLocks noChangeAspect="true"/>
            </p:cNvPicPr>
            <p:nvPr/>
          </p:nvPicPr>
          <p:blipFill>
            <a:blip r:embed="rId4"/>
            <a:srcRect l="0" t="0" r="0" b="0"/>
            <a:stretch>
              <a:fillRect/>
            </a:stretch>
          </p:blipFill>
          <p:spPr>
            <a:xfrm flipH="false" flipV="false" rot="0">
              <a:off x="18442030" y="11108208"/>
              <a:ext cx="8562785" cy="7991086"/>
            </a:xfrm>
            <a:prstGeom prst="rect">
              <a:avLst/>
            </a:prstGeom>
          </p:spPr>
        </p:pic>
        <p:sp>
          <p:nvSpPr>
            <p:cNvPr name="Freeform 10" id="10"/>
            <p:cNvSpPr/>
            <p:nvPr/>
          </p:nvSpPr>
          <p:spPr>
            <a:xfrm flipH="false" flipV="false" rot="-10800000">
              <a:off x="20035024" y="264904"/>
              <a:ext cx="9297096" cy="6002704"/>
            </a:xfrm>
            <a:custGeom>
              <a:avLst/>
              <a:gdLst/>
              <a:ahLst/>
              <a:cxnLst/>
              <a:rect r="r" b="b" t="t" l="l"/>
              <a:pathLst>
                <a:path h="6002704" w="9297096">
                  <a:moveTo>
                    <a:pt x="0" y="0"/>
                  </a:moveTo>
                  <a:lnTo>
                    <a:pt x="9297096" y="0"/>
                  </a:lnTo>
                  <a:lnTo>
                    <a:pt x="9297096" y="6002703"/>
                  </a:lnTo>
                  <a:lnTo>
                    <a:pt x="0" y="60027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83000"/>
              </a:blip>
              <a:stretch>
                <a:fillRect l="-8842" t="-24322" r="0" b="-21879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true" flipV="false" rot="0">
              <a:off x="21184705" y="0"/>
              <a:ext cx="7615843" cy="5517871"/>
            </a:xfrm>
            <a:custGeom>
              <a:avLst/>
              <a:gdLst/>
              <a:ahLst/>
              <a:cxnLst/>
              <a:rect r="r" b="b" t="t" l="l"/>
              <a:pathLst>
                <a:path h="5517871" w="7615843">
                  <a:moveTo>
                    <a:pt x="7615842" y="0"/>
                  </a:moveTo>
                  <a:lnTo>
                    <a:pt x="0" y="0"/>
                  </a:lnTo>
                  <a:lnTo>
                    <a:pt x="0" y="5517871"/>
                  </a:lnTo>
                  <a:lnTo>
                    <a:pt x="7615842" y="5517871"/>
                  </a:lnTo>
                  <a:lnTo>
                    <a:pt x="7615842" y="0"/>
                  </a:lnTo>
                  <a:close/>
                </a:path>
              </a:pathLst>
            </a:custGeom>
            <a:blipFill>
              <a:blip r:embed="rId6">
                <a:alphaModFix amt="65000"/>
              </a:blip>
              <a:stretch>
                <a:fillRect l="-4595" t="-22" r="0" b="-25180"/>
              </a:stretch>
            </a:blipFill>
          </p:spPr>
        </p:sp>
        <p:sp>
          <p:nvSpPr>
            <p:cNvPr name="TextBox 12" id="12"/>
            <p:cNvSpPr txBox="true"/>
            <p:nvPr/>
          </p:nvSpPr>
          <p:spPr>
            <a:xfrm rot="0">
              <a:off x="3060224" y="1958427"/>
              <a:ext cx="16986886" cy="222355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3999"/>
                </a:lnSpc>
              </a:pPr>
              <a:r>
                <a:rPr lang="en-US" sz="9999">
                  <a:solidFill>
                    <a:srgbClr val="FFFFFF"/>
                  </a:solidFill>
                  <a:latin typeface="Alice Bold"/>
                  <a:ea typeface="Alice Bold"/>
                  <a:cs typeface="Alice Bold"/>
                  <a:sym typeface="Alice Bold"/>
                </a:rPr>
                <a:t>TIME COMPLEXITY</a:t>
              </a: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777205" y="2053932"/>
            <a:ext cx="12884348" cy="80906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81"/>
              </a:lnSpc>
            </a:pPr>
            <a:r>
              <a:rPr lang="en-US" sz="4272">
                <a:solidFill>
                  <a:srgbClr val="FFFFFF"/>
                </a:solidFill>
                <a:latin typeface="Alice Bold"/>
                <a:ea typeface="Alice Bold"/>
                <a:cs typeface="Alice Bold"/>
                <a:sym typeface="Alice Bold"/>
              </a:rPr>
              <a:t>Camera Placement ( compute_cameras () )</a:t>
            </a:r>
          </a:p>
          <a:p>
            <a:pPr algn="l">
              <a:lnSpc>
                <a:spcPts val="5281"/>
              </a:lnSpc>
            </a:pPr>
            <a:r>
              <a:rPr lang="en-US" sz="3772">
                <a:solidFill>
                  <a:srgbClr val="FFFFFF"/>
                </a:solidFill>
                <a:latin typeface="Alice Bold"/>
                <a:ea typeface="Alice Bold"/>
                <a:cs typeface="Alice Bold"/>
                <a:sym typeface="Alice Bold"/>
              </a:rPr>
              <a:t>1. Graph Construction:</a:t>
            </a:r>
          </a:p>
          <a:p>
            <a:pPr algn="l">
              <a:lnSpc>
                <a:spcPts val="5141"/>
              </a:lnSpc>
            </a:pPr>
            <a:r>
              <a:rPr lang="en-US" sz="3672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        </a:t>
            </a:r>
            <a:r>
              <a:rPr lang="en-US" sz="3672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• Build the dual graph of the triangulation (tree structure).</a:t>
            </a:r>
          </a:p>
          <a:p>
            <a:pPr algn="l">
              <a:lnSpc>
                <a:spcPts val="5141"/>
              </a:lnSpc>
            </a:pPr>
            <a:r>
              <a:rPr lang="en-US" sz="3672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        </a:t>
            </a:r>
            <a:r>
              <a:rPr lang="en-US" sz="3672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• Time: 0(n) .</a:t>
            </a:r>
          </a:p>
          <a:p>
            <a:pPr algn="l">
              <a:lnSpc>
                <a:spcPts val="5421"/>
              </a:lnSpc>
            </a:pPr>
            <a:r>
              <a:rPr lang="en-US" sz="3872">
                <a:solidFill>
                  <a:srgbClr val="FFFFFF"/>
                </a:solidFill>
                <a:latin typeface="Alice Bold"/>
                <a:ea typeface="Alice Bold"/>
                <a:cs typeface="Alice Bold"/>
                <a:sym typeface="Alice Bold"/>
              </a:rPr>
              <a:t>2. Coloring the Dual Graph:</a:t>
            </a:r>
          </a:p>
          <a:p>
            <a:pPr algn="l">
              <a:lnSpc>
                <a:spcPts val="5141"/>
              </a:lnSpc>
            </a:pPr>
            <a:r>
              <a:rPr lang="en-US" sz="3672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        </a:t>
            </a:r>
            <a:r>
              <a:rPr lang="en-US" sz="3672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• DFS traversal of the dual graph.</a:t>
            </a:r>
          </a:p>
          <a:p>
            <a:pPr algn="l">
              <a:lnSpc>
                <a:spcPts val="5141"/>
              </a:lnSpc>
            </a:pPr>
            <a:r>
              <a:rPr lang="en-US" sz="3672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        </a:t>
            </a:r>
            <a:r>
              <a:rPr lang="en-US" sz="3672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• Time: 0(n) •</a:t>
            </a:r>
          </a:p>
          <a:p>
            <a:pPr algn="l">
              <a:lnSpc>
                <a:spcPts val="5561"/>
              </a:lnSpc>
            </a:pPr>
            <a:r>
              <a:rPr lang="en-US" sz="3972">
                <a:solidFill>
                  <a:srgbClr val="FFFFFF"/>
                </a:solidFill>
                <a:latin typeface="Alice Bold"/>
                <a:ea typeface="Alice Bold"/>
                <a:cs typeface="Alice Bold"/>
                <a:sym typeface="Alice Bold"/>
              </a:rPr>
              <a:t>3. Selecting the Smallest Color Class:</a:t>
            </a:r>
          </a:p>
          <a:p>
            <a:pPr algn="l">
              <a:lnSpc>
                <a:spcPts val="5141"/>
              </a:lnSpc>
            </a:pPr>
            <a:r>
              <a:rPr lang="en-US" sz="3672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          </a:t>
            </a:r>
            <a:r>
              <a:rPr lang="en-US" sz="3672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• Count vertices per color.</a:t>
            </a:r>
          </a:p>
          <a:p>
            <a:pPr algn="l">
              <a:lnSpc>
                <a:spcPts val="5141"/>
              </a:lnSpc>
            </a:pPr>
            <a:r>
              <a:rPr lang="en-US" sz="3672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          </a:t>
            </a:r>
            <a:r>
              <a:rPr lang="en-US" sz="3672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• Time: 0(n) .</a:t>
            </a:r>
          </a:p>
          <a:p>
            <a:pPr algn="l">
              <a:lnSpc>
                <a:spcPts val="5981"/>
              </a:lnSpc>
            </a:pPr>
            <a:r>
              <a:rPr lang="en-US" sz="4272" u="sng">
                <a:solidFill>
                  <a:srgbClr val="FFFFFF"/>
                </a:solidFill>
                <a:latin typeface="Alice Bold"/>
                <a:ea typeface="Alice Bold"/>
                <a:cs typeface="Alice Bold"/>
                <a:sym typeface="Alice Bold"/>
              </a:rPr>
              <a:t>Total Time: 0(n)</a:t>
            </a:r>
          </a:p>
          <a:p>
            <a:pPr algn="l">
              <a:lnSpc>
                <a:spcPts val="5141"/>
              </a:lnSpc>
              <a:spcBef>
                <a:spcPct val="0"/>
              </a:spcBef>
            </a:pPr>
            <a:r>
              <a:rPr lang="en-US" sz="3672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(Dominated by graph traversal.)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-1439281"/>
            <a:ext cx="21999090" cy="14324470"/>
            <a:chOff x="0" y="0"/>
            <a:chExt cx="29332120" cy="19099294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1953523"/>
              <a:ext cx="24992626" cy="13716000"/>
              <a:chOff x="0" y="0"/>
              <a:chExt cx="4936815" cy="2709333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4936815" cy="2709333"/>
              </a:xfrm>
              <a:custGeom>
                <a:avLst/>
                <a:gdLst/>
                <a:ahLst/>
                <a:cxnLst/>
                <a:rect r="r" b="b" t="t" l="l"/>
                <a:pathLst>
                  <a:path h="2709333" w="4936815">
                    <a:moveTo>
                      <a:pt x="0" y="0"/>
                    </a:moveTo>
                    <a:lnTo>
                      <a:pt x="4936815" y="0"/>
                    </a:lnTo>
                    <a:lnTo>
                      <a:pt x="4936815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66675"/>
                <a:ext cx="4936815" cy="277600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354"/>
                  </a:lnSpc>
                </a:pPr>
              </a:p>
              <a:p>
                <a:pPr algn="l">
                  <a:lnSpc>
                    <a:spcPts val="4354"/>
                  </a:lnSpc>
                </a:pPr>
              </a:p>
              <a:p>
                <a:pPr algn="l">
                  <a:lnSpc>
                    <a:spcPts val="4354"/>
                  </a:lnSpc>
                </a:pPr>
              </a:p>
              <a:p>
                <a:pPr algn="l">
                  <a:lnSpc>
                    <a:spcPts val="4354"/>
                  </a:lnSpc>
                </a:pPr>
              </a:p>
              <a:p>
                <a:pPr algn="l">
                  <a:lnSpc>
                    <a:spcPts val="3654"/>
                  </a:lnSpc>
                </a:pPr>
              </a:p>
            </p:txBody>
          </p:sp>
        </p:grpSp>
        <p:sp>
          <p:nvSpPr>
            <p:cNvPr name="Freeform 6" id="6"/>
            <p:cNvSpPr/>
            <p:nvPr/>
          </p:nvSpPr>
          <p:spPr>
            <a:xfrm flipH="false" flipV="false" rot="-10800000">
              <a:off x="0" y="1894655"/>
              <a:ext cx="2448967" cy="2123922"/>
            </a:xfrm>
            <a:custGeom>
              <a:avLst/>
              <a:gdLst/>
              <a:ahLst/>
              <a:cxnLst/>
              <a:rect r="r" b="b" t="t" l="l"/>
              <a:pathLst>
                <a:path h="2123922" w="2448967">
                  <a:moveTo>
                    <a:pt x="0" y="0"/>
                  </a:moveTo>
                  <a:lnTo>
                    <a:pt x="2448967" y="0"/>
                  </a:lnTo>
                  <a:lnTo>
                    <a:pt x="2448967" y="2123923"/>
                  </a:lnTo>
                  <a:lnTo>
                    <a:pt x="0" y="21239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91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-10800000">
              <a:off x="623343" y="1894655"/>
              <a:ext cx="2448967" cy="2123922"/>
            </a:xfrm>
            <a:custGeom>
              <a:avLst/>
              <a:gdLst/>
              <a:ahLst/>
              <a:cxnLst/>
              <a:rect r="r" b="b" t="t" l="l"/>
              <a:pathLst>
                <a:path h="2123922" w="2448967">
                  <a:moveTo>
                    <a:pt x="0" y="0"/>
                  </a:moveTo>
                  <a:lnTo>
                    <a:pt x="2448967" y="0"/>
                  </a:lnTo>
                  <a:lnTo>
                    <a:pt x="2448967" y="2123923"/>
                  </a:lnTo>
                  <a:lnTo>
                    <a:pt x="0" y="21239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pic>
          <p:nvPicPr>
            <p:cNvPr name="Picture 8" id="8"/>
            <p:cNvPicPr>
              <a:picLocks noChangeAspect="true"/>
            </p:cNvPicPr>
            <p:nvPr/>
          </p:nvPicPr>
          <p:blipFill>
            <a:blip r:embed="rId4"/>
            <a:srcRect l="0" t="0" r="0" b="0"/>
            <a:stretch>
              <a:fillRect/>
            </a:stretch>
          </p:blipFill>
          <p:spPr>
            <a:xfrm flipH="false" flipV="false" rot="0">
              <a:off x="21639132" y="2758935"/>
              <a:ext cx="2746535" cy="2563161"/>
            </a:xfrm>
            <a:prstGeom prst="rect">
              <a:avLst/>
            </a:prstGeom>
          </p:spPr>
        </p:pic>
        <p:pic>
          <p:nvPicPr>
            <p:cNvPr name="Picture 9" id="9"/>
            <p:cNvPicPr>
              <a:picLocks noChangeAspect="true"/>
            </p:cNvPicPr>
            <p:nvPr/>
          </p:nvPicPr>
          <p:blipFill>
            <a:blip r:embed="rId4"/>
            <a:srcRect l="0" t="0" r="0" b="0"/>
            <a:stretch>
              <a:fillRect/>
            </a:stretch>
          </p:blipFill>
          <p:spPr>
            <a:xfrm flipH="false" flipV="false" rot="0">
              <a:off x="18442030" y="11108208"/>
              <a:ext cx="8562785" cy="7991086"/>
            </a:xfrm>
            <a:prstGeom prst="rect">
              <a:avLst/>
            </a:prstGeom>
          </p:spPr>
        </p:pic>
        <p:sp>
          <p:nvSpPr>
            <p:cNvPr name="Freeform 10" id="10"/>
            <p:cNvSpPr/>
            <p:nvPr/>
          </p:nvSpPr>
          <p:spPr>
            <a:xfrm flipH="false" flipV="false" rot="-10800000">
              <a:off x="20035024" y="264904"/>
              <a:ext cx="9297096" cy="6002704"/>
            </a:xfrm>
            <a:custGeom>
              <a:avLst/>
              <a:gdLst/>
              <a:ahLst/>
              <a:cxnLst/>
              <a:rect r="r" b="b" t="t" l="l"/>
              <a:pathLst>
                <a:path h="6002704" w="9297096">
                  <a:moveTo>
                    <a:pt x="0" y="0"/>
                  </a:moveTo>
                  <a:lnTo>
                    <a:pt x="9297096" y="0"/>
                  </a:lnTo>
                  <a:lnTo>
                    <a:pt x="9297096" y="6002703"/>
                  </a:lnTo>
                  <a:lnTo>
                    <a:pt x="0" y="60027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83000"/>
              </a:blip>
              <a:stretch>
                <a:fillRect l="-8842" t="-24322" r="0" b="-21879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true" flipV="false" rot="0">
              <a:off x="21184705" y="0"/>
              <a:ext cx="7615843" cy="5517871"/>
            </a:xfrm>
            <a:custGeom>
              <a:avLst/>
              <a:gdLst/>
              <a:ahLst/>
              <a:cxnLst/>
              <a:rect r="r" b="b" t="t" l="l"/>
              <a:pathLst>
                <a:path h="5517871" w="7615843">
                  <a:moveTo>
                    <a:pt x="7615842" y="0"/>
                  </a:moveTo>
                  <a:lnTo>
                    <a:pt x="0" y="0"/>
                  </a:lnTo>
                  <a:lnTo>
                    <a:pt x="0" y="5517871"/>
                  </a:lnTo>
                  <a:lnTo>
                    <a:pt x="7615842" y="5517871"/>
                  </a:lnTo>
                  <a:lnTo>
                    <a:pt x="7615842" y="0"/>
                  </a:lnTo>
                  <a:close/>
                </a:path>
              </a:pathLst>
            </a:custGeom>
            <a:blipFill>
              <a:blip r:embed="rId6">
                <a:alphaModFix amt="65000"/>
              </a:blip>
              <a:stretch>
                <a:fillRect l="-4595" t="-22" r="0" b="-25180"/>
              </a:stretch>
            </a:blipFill>
          </p:spPr>
        </p:sp>
        <p:sp>
          <p:nvSpPr>
            <p:cNvPr name="TextBox 12" id="12"/>
            <p:cNvSpPr txBox="true"/>
            <p:nvPr/>
          </p:nvSpPr>
          <p:spPr>
            <a:xfrm rot="0">
              <a:off x="3060224" y="1958427"/>
              <a:ext cx="16986886" cy="222355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3999"/>
                </a:lnSpc>
              </a:pPr>
              <a:r>
                <a:rPr lang="en-US" sz="9999">
                  <a:solidFill>
                    <a:srgbClr val="FFFFFF"/>
                  </a:solidFill>
                  <a:latin typeface="Alice Bold"/>
                  <a:ea typeface="Alice Bold"/>
                  <a:cs typeface="Alice Bold"/>
                  <a:sym typeface="Alice Bold"/>
                </a:rPr>
                <a:t>Code</a:t>
              </a: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3683480" y="2347481"/>
            <a:ext cx="6031164" cy="6356958"/>
          </a:xfrm>
          <a:custGeom>
            <a:avLst/>
            <a:gdLst/>
            <a:ahLst/>
            <a:cxnLst/>
            <a:rect r="r" b="b" t="t" l="l"/>
            <a:pathLst>
              <a:path h="6356958" w="6031164">
                <a:moveTo>
                  <a:pt x="0" y="0"/>
                </a:moveTo>
                <a:lnTo>
                  <a:pt x="6031164" y="0"/>
                </a:lnTo>
                <a:lnTo>
                  <a:pt x="6031164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-280710"/>
            <a:ext cx="18744470" cy="10287000"/>
            <a:chOff x="0" y="0"/>
            <a:chExt cx="4936815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36815" cy="2709333"/>
            </a:xfrm>
            <a:custGeom>
              <a:avLst/>
              <a:gdLst/>
              <a:ahLst/>
              <a:cxnLst/>
              <a:rect r="r" b="b" t="t" l="l"/>
              <a:pathLst>
                <a:path h="2709333" w="4936815">
                  <a:moveTo>
                    <a:pt x="0" y="0"/>
                  </a:moveTo>
                  <a:lnTo>
                    <a:pt x="4936815" y="0"/>
                  </a:lnTo>
                  <a:lnTo>
                    <a:pt x="493681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4936815" cy="27664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54"/>
                </a:lnSpc>
              </a:pPr>
            </a:p>
            <a:p>
              <a:pPr algn="ctr">
                <a:lnSpc>
                  <a:spcPts val="3654"/>
                </a:lnSpc>
              </a:pPr>
            </a:p>
            <a:p>
              <a:pPr algn="ctr">
                <a:lnSpc>
                  <a:spcPts val="3654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-10800000">
            <a:off x="0" y="-44151"/>
            <a:ext cx="1836725" cy="1592942"/>
          </a:xfrm>
          <a:custGeom>
            <a:avLst/>
            <a:gdLst/>
            <a:ahLst/>
            <a:cxnLst/>
            <a:rect r="r" b="b" t="t" l="l"/>
            <a:pathLst>
              <a:path h="1592942" w="1836725">
                <a:moveTo>
                  <a:pt x="0" y="0"/>
                </a:moveTo>
                <a:lnTo>
                  <a:pt x="1836725" y="0"/>
                </a:lnTo>
                <a:lnTo>
                  <a:pt x="1836725" y="1592942"/>
                </a:lnTo>
                <a:lnTo>
                  <a:pt x="0" y="15929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1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10800000">
            <a:off x="467507" y="-44151"/>
            <a:ext cx="1836725" cy="1592942"/>
          </a:xfrm>
          <a:custGeom>
            <a:avLst/>
            <a:gdLst/>
            <a:ahLst/>
            <a:cxnLst/>
            <a:rect r="r" b="b" t="t" l="l"/>
            <a:pathLst>
              <a:path h="1592942" w="1836725">
                <a:moveTo>
                  <a:pt x="0" y="0"/>
                </a:moveTo>
                <a:lnTo>
                  <a:pt x="1836725" y="0"/>
                </a:lnTo>
                <a:lnTo>
                  <a:pt x="1836725" y="1592942"/>
                </a:lnTo>
                <a:lnTo>
                  <a:pt x="0" y="15929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6229349" y="604059"/>
            <a:ext cx="2059902" cy="1922371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3831522" y="6866014"/>
            <a:ext cx="6422089" cy="5993314"/>
          </a:xfrm>
          <a:prstGeom prst="rect">
            <a:avLst/>
          </a:prstGeom>
        </p:spPr>
      </p:pic>
      <p:sp>
        <p:nvSpPr>
          <p:cNvPr name="Freeform 9" id="9"/>
          <p:cNvSpPr/>
          <p:nvPr/>
        </p:nvSpPr>
        <p:spPr>
          <a:xfrm flipH="false" flipV="false" rot="-10800000">
            <a:off x="15026268" y="-1266464"/>
            <a:ext cx="6972822" cy="4502028"/>
          </a:xfrm>
          <a:custGeom>
            <a:avLst/>
            <a:gdLst/>
            <a:ahLst/>
            <a:cxnLst/>
            <a:rect r="r" b="b" t="t" l="l"/>
            <a:pathLst>
              <a:path h="4502028" w="6972822">
                <a:moveTo>
                  <a:pt x="0" y="0"/>
                </a:moveTo>
                <a:lnTo>
                  <a:pt x="6972822" y="0"/>
                </a:lnTo>
                <a:lnTo>
                  <a:pt x="6972822" y="4502027"/>
                </a:lnTo>
                <a:lnTo>
                  <a:pt x="0" y="450202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83000"/>
            </a:blip>
            <a:stretch>
              <a:fillRect l="-8842" t="-24322" r="0" b="-21879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false" rot="0">
            <a:off x="15888528" y="-1465142"/>
            <a:ext cx="5711882" cy="4138403"/>
          </a:xfrm>
          <a:custGeom>
            <a:avLst/>
            <a:gdLst/>
            <a:ahLst/>
            <a:cxnLst/>
            <a:rect r="r" b="b" t="t" l="l"/>
            <a:pathLst>
              <a:path h="4138403" w="5711882">
                <a:moveTo>
                  <a:pt x="5711883" y="0"/>
                </a:moveTo>
                <a:lnTo>
                  <a:pt x="0" y="0"/>
                </a:lnTo>
                <a:lnTo>
                  <a:pt x="0" y="4138403"/>
                </a:lnTo>
                <a:lnTo>
                  <a:pt x="5711883" y="4138403"/>
                </a:lnTo>
                <a:lnTo>
                  <a:pt x="5711883" y="0"/>
                </a:lnTo>
                <a:close/>
              </a:path>
            </a:pathLst>
          </a:custGeom>
          <a:blipFill>
            <a:blip r:embed="rId6">
              <a:alphaModFix amt="65000"/>
            </a:blip>
            <a:stretch>
              <a:fillRect l="-4595" t="-22" r="0" b="-2518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-396447" y="-244176"/>
            <a:ext cx="12740164" cy="17176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999"/>
              </a:lnSpc>
            </a:pPr>
            <a:r>
              <a:rPr lang="en-US" sz="9999">
                <a:solidFill>
                  <a:srgbClr val="FFFFFF"/>
                </a:solidFill>
                <a:latin typeface="Alice Bold"/>
                <a:ea typeface="Alice Bold"/>
                <a:cs typeface="Alice Bold"/>
                <a:sym typeface="Alice Bold"/>
              </a:rPr>
              <a:t>Applications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77534" y="1585622"/>
            <a:ext cx="7326222" cy="7397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27254" indent="-463627" lvl="1">
              <a:lnSpc>
                <a:spcPts val="6012"/>
              </a:lnSpc>
              <a:buFont typeface="Arial"/>
              <a:buChar char="•"/>
            </a:pPr>
            <a:r>
              <a:rPr lang="en-US" sz="4294">
                <a:solidFill>
                  <a:srgbClr val="FFFFFF"/>
                </a:solidFill>
                <a:latin typeface="Alice Bold"/>
                <a:ea typeface="Alice Bold"/>
                <a:cs typeface="Alice Bold"/>
                <a:sym typeface="Alice Bold"/>
              </a:rPr>
              <a:t>Security Surveillance: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0" y="2563792"/>
            <a:ext cx="15591830" cy="11995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                          Optimal camera placement in museums, warehouses, and buildings.</a:t>
            </a:r>
          </a:p>
          <a:p>
            <a:pPr algn="ctr">
              <a:lnSpc>
                <a:spcPts val="4759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1028700" y="3801407"/>
            <a:ext cx="7326222" cy="1502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27254" indent="-463627" lvl="1">
              <a:lnSpc>
                <a:spcPts val="6012"/>
              </a:lnSpc>
              <a:buFont typeface="Arial"/>
              <a:buChar char="•"/>
            </a:pPr>
            <a:r>
              <a:rPr lang="en-US" sz="4294">
                <a:solidFill>
                  <a:srgbClr val="FFFFFF"/>
                </a:solidFill>
                <a:latin typeface="Alice Bold"/>
                <a:ea typeface="Alice Bold"/>
                <a:cs typeface="Alice Bold"/>
                <a:sym typeface="Alice Bold"/>
              </a:rPr>
              <a:t>Robotics:</a:t>
            </a:r>
          </a:p>
          <a:p>
            <a:pPr algn="l">
              <a:lnSpc>
                <a:spcPts val="6012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1095240" y="4571215"/>
            <a:ext cx="10894997" cy="1810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16"/>
              </a:lnSpc>
            </a:pPr>
            <a:r>
              <a:rPr lang="en-US" sz="3440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                         Ensuring full visibility for robot navigation.</a:t>
            </a:r>
          </a:p>
          <a:p>
            <a:pPr algn="ctr">
              <a:lnSpc>
                <a:spcPts val="4816"/>
              </a:lnSpc>
            </a:pPr>
            <a:r>
              <a:rPr lang="en-US" sz="3440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 </a:t>
            </a:r>
          </a:p>
          <a:p>
            <a:pPr algn="ctr">
              <a:lnSpc>
                <a:spcPts val="4816"/>
              </a:lnSpc>
            </a:pPr>
          </a:p>
        </p:txBody>
      </p:sp>
      <p:sp>
        <p:nvSpPr>
          <p:cNvPr name="TextBox 16" id="16"/>
          <p:cNvSpPr txBox="true"/>
          <p:nvPr/>
        </p:nvSpPr>
        <p:spPr>
          <a:xfrm rot="0">
            <a:off x="1028700" y="5342337"/>
            <a:ext cx="7326222" cy="7386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27254" indent="-463627" lvl="1">
              <a:lnSpc>
                <a:spcPts val="6012"/>
              </a:lnSpc>
              <a:buFont typeface="Arial"/>
              <a:buChar char="•"/>
            </a:pPr>
            <a:r>
              <a:rPr lang="en-US" sz="4294">
                <a:solidFill>
                  <a:srgbClr val="FFFFFF"/>
                </a:solidFill>
                <a:latin typeface="Alice Bold"/>
                <a:ea typeface="Alice Bold"/>
                <a:cs typeface="Alice Bold"/>
                <a:sym typeface="Alice Bold"/>
              </a:rPr>
              <a:t>Computer Graphics: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41760" y="6119074"/>
            <a:ext cx="11601957" cy="1799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                     Polygon triangulation for rendering and mesh generation.</a:t>
            </a:r>
          </a:p>
          <a:p>
            <a:pPr algn="ctr">
              <a:lnSpc>
                <a:spcPts val="4759"/>
              </a:lnSpc>
            </a:pPr>
          </a:p>
        </p:txBody>
      </p:sp>
      <p:sp>
        <p:nvSpPr>
          <p:cNvPr name="TextBox 18" id="18"/>
          <p:cNvSpPr txBox="true"/>
          <p:nvPr/>
        </p:nvSpPr>
        <p:spPr>
          <a:xfrm rot="0">
            <a:off x="1177534" y="7999489"/>
            <a:ext cx="13065798" cy="22626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927254" indent="-463627" lvl="1">
              <a:lnSpc>
                <a:spcPts val="6012"/>
              </a:lnSpc>
              <a:buFont typeface="Arial"/>
              <a:buChar char="•"/>
            </a:pPr>
            <a:r>
              <a:rPr lang="en-US" sz="4294">
                <a:solidFill>
                  <a:srgbClr val="FFFFFF"/>
                </a:solidFill>
                <a:latin typeface="Alice Bold"/>
                <a:ea typeface="Alice Bold"/>
                <a:cs typeface="Alice Bold"/>
                <a:sym typeface="Alice Bold"/>
              </a:rPr>
              <a:t>Geographical Information Systems(GIS):</a:t>
            </a:r>
          </a:p>
          <a:p>
            <a:pPr algn="l">
              <a:lnSpc>
                <a:spcPts val="6012"/>
              </a:lnSpc>
            </a:pPr>
          </a:p>
          <a:p>
            <a:pPr algn="l">
              <a:lnSpc>
                <a:spcPts val="6012"/>
              </a:lnSpc>
            </a:pPr>
          </a:p>
        </p:txBody>
      </p:sp>
      <p:sp>
        <p:nvSpPr>
          <p:cNvPr name="TextBox 19" id="19"/>
          <p:cNvSpPr txBox="true"/>
          <p:nvPr/>
        </p:nvSpPr>
        <p:spPr>
          <a:xfrm rot="0">
            <a:off x="741760" y="8920014"/>
            <a:ext cx="11601957" cy="1799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                      Decomposing complex regions for analysis.</a:t>
            </a:r>
          </a:p>
          <a:p>
            <a:pPr algn="ctr">
              <a:lnSpc>
                <a:spcPts val="4759"/>
              </a:lnSpc>
            </a:pPr>
          </a:p>
          <a:p>
            <a:pPr algn="ctr">
              <a:lnSpc>
                <a:spcPts val="4759"/>
              </a:lnSpc>
            </a:pP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54527" y="-1465142"/>
            <a:ext cx="21999090" cy="14324470"/>
            <a:chOff x="0" y="0"/>
            <a:chExt cx="29332120" cy="19099294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1953523"/>
              <a:ext cx="24992626" cy="13716000"/>
              <a:chOff x="0" y="0"/>
              <a:chExt cx="4936815" cy="2709333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4936815" cy="2709333"/>
              </a:xfrm>
              <a:custGeom>
                <a:avLst/>
                <a:gdLst/>
                <a:ahLst/>
                <a:cxnLst/>
                <a:rect r="r" b="b" t="t" l="l"/>
                <a:pathLst>
                  <a:path h="2709333" w="4936815">
                    <a:moveTo>
                      <a:pt x="0" y="0"/>
                    </a:moveTo>
                    <a:lnTo>
                      <a:pt x="4936815" y="0"/>
                    </a:lnTo>
                    <a:lnTo>
                      <a:pt x="4936815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57150"/>
                <a:ext cx="4936815" cy="276648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654"/>
                  </a:lnSpc>
                </a:pPr>
              </a:p>
              <a:p>
                <a:pPr algn="ctr">
                  <a:lnSpc>
                    <a:spcPts val="3654"/>
                  </a:lnSpc>
                </a:pPr>
              </a:p>
              <a:p>
                <a:pPr algn="ctr">
                  <a:lnSpc>
                    <a:spcPts val="3654"/>
                  </a:lnSpc>
                </a:pPr>
              </a:p>
            </p:txBody>
          </p:sp>
        </p:grpSp>
        <p:sp>
          <p:nvSpPr>
            <p:cNvPr name="Freeform 6" id="6"/>
            <p:cNvSpPr/>
            <p:nvPr/>
          </p:nvSpPr>
          <p:spPr>
            <a:xfrm flipH="false" flipV="false" rot="-10800000">
              <a:off x="0" y="1894655"/>
              <a:ext cx="2448967" cy="2123922"/>
            </a:xfrm>
            <a:custGeom>
              <a:avLst/>
              <a:gdLst/>
              <a:ahLst/>
              <a:cxnLst/>
              <a:rect r="r" b="b" t="t" l="l"/>
              <a:pathLst>
                <a:path h="2123922" w="2448967">
                  <a:moveTo>
                    <a:pt x="0" y="0"/>
                  </a:moveTo>
                  <a:lnTo>
                    <a:pt x="2448967" y="0"/>
                  </a:lnTo>
                  <a:lnTo>
                    <a:pt x="2448967" y="2123923"/>
                  </a:lnTo>
                  <a:lnTo>
                    <a:pt x="0" y="21239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91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-10800000">
              <a:off x="623343" y="1894655"/>
              <a:ext cx="2448967" cy="2123922"/>
            </a:xfrm>
            <a:custGeom>
              <a:avLst/>
              <a:gdLst/>
              <a:ahLst/>
              <a:cxnLst/>
              <a:rect r="r" b="b" t="t" l="l"/>
              <a:pathLst>
                <a:path h="2123922" w="2448967">
                  <a:moveTo>
                    <a:pt x="0" y="0"/>
                  </a:moveTo>
                  <a:lnTo>
                    <a:pt x="2448967" y="0"/>
                  </a:lnTo>
                  <a:lnTo>
                    <a:pt x="2448967" y="2123923"/>
                  </a:lnTo>
                  <a:lnTo>
                    <a:pt x="0" y="21239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pic>
          <p:nvPicPr>
            <p:cNvPr name="Picture 8" id="8"/>
            <p:cNvPicPr>
              <a:picLocks noChangeAspect="true"/>
            </p:cNvPicPr>
            <p:nvPr/>
          </p:nvPicPr>
          <p:blipFill>
            <a:blip r:embed="rId4"/>
            <a:srcRect l="0" t="0" r="0" b="0"/>
            <a:stretch>
              <a:fillRect/>
            </a:stretch>
          </p:blipFill>
          <p:spPr>
            <a:xfrm flipH="false" flipV="false" rot="0">
              <a:off x="21639132" y="2758935"/>
              <a:ext cx="2746535" cy="2563161"/>
            </a:xfrm>
            <a:prstGeom prst="rect">
              <a:avLst/>
            </a:prstGeom>
          </p:spPr>
        </p:pic>
        <p:pic>
          <p:nvPicPr>
            <p:cNvPr name="Picture 9" id="9"/>
            <p:cNvPicPr>
              <a:picLocks noChangeAspect="true"/>
            </p:cNvPicPr>
            <p:nvPr/>
          </p:nvPicPr>
          <p:blipFill>
            <a:blip r:embed="rId4"/>
            <a:srcRect l="0" t="0" r="0" b="0"/>
            <a:stretch>
              <a:fillRect/>
            </a:stretch>
          </p:blipFill>
          <p:spPr>
            <a:xfrm flipH="false" flipV="false" rot="0">
              <a:off x="18442030" y="11108208"/>
              <a:ext cx="8562785" cy="7991086"/>
            </a:xfrm>
            <a:prstGeom prst="rect">
              <a:avLst/>
            </a:prstGeom>
          </p:spPr>
        </p:pic>
        <p:sp>
          <p:nvSpPr>
            <p:cNvPr name="Freeform 10" id="10"/>
            <p:cNvSpPr/>
            <p:nvPr/>
          </p:nvSpPr>
          <p:spPr>
            <a:xfrm flipH="false" flipV="false" rot="-10800000">
              <a:off x="20035024" y="264904"/>
              <a:ext cx="9297096" cy="6002704"/>
            </a:xfrm>
            <a:custGeom>
              <a:avLst/>
              <a:gdLst/>
              <a:ahLst/>
              <a:cxnLst/>
              <a:rect r="r" b="b" t="t" l="l"/>
              <a:pathLst>
                <a:path h="6002704" w="9297096">
                  <a:moveTo>
                    <a:pt x="0" y="0"/>
                  </a:moveTo>
                  <a:lnTo>
                    <a:pt x="9297096" y="0"/>
                  </a:lnTo>
                  <a:lnTo>
                    <a:pt x="9297096" y="6002703"/>
                  </a:lnTo>
                  <a:lnTo>
                    <a:pt x="0" y="60027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83000"/>
              </a:blip>
              <a:stretch>
                <a:fillRect l="-8842" t="-24322" r="0" b="-21879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true" flipV="false" rot="0">
              <a:off x="21184705" y="0"/>
              <a:ext cx="7615843" cy="5517871"/>
            </a:xfrm>
            <a:custGeom>
              <a:avLst/>
              <a:gdLst/>
              <a:ahLst/>
              <a:cxnLst/>
              <a:rect r="r" b="b" t="t" l="l"/>
              <a:pathLst>
                <a:path h="5517871" w="7615843">
                  <a:moveTo>
                    <a:pt x="7615842" y="0"/>
                  </a:moveTo>
                  <a:lnTo>
                    <a:pt x="0" y="0"/>
                  </a:lnTo>
                  <a:lnTo>
                    <a:pt x="0" y="5517871"/>
                  </a:lnTo>
                  <a:lnTo>
                    <a:pt x="7615842" y="5517871"/>
                  </a:lnTo>
                  <a:lnTo>
                    <a:pt x="7615842" y="0"/>
                  </a:lnTo>
                  <a:close/>
                </a:path>
              </a:pathLst>
            </a:custGeom>
            <a:blipFill>
              <a:blip r:embed="rId6">
                <a:alphaModFix amt="65000"/>
              </a:blip>
              <a:stretch>
                <a:fillRect l="-4595" t="-22" r="0" b="-25180"/>
              </a:stretch>
            </a:blip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3549811" y="2987524"/>
            <a:ext cx="10060032" cy="17408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225"/>
              </a:lnSpc>
            </a:pPr>
            <a:r>
              <a:rPr lang="en-US" sz="1016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Thank You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002000" y="6402363"/>
            <a:ext cx="6769656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CB.SC.U4CSE23520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393676" y="5103788"/>
            <a:ext cx="6769656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FFFFFF"/>
                </a:solidFill>
                <a:latin typeface="Alice Bold"/>
                <a:ea typeface="Alice Bold"/>
                <a:cs typeface="Alice Bold"/>
                <a:sym typeface="Alice Bold"/>
              </a:rPr>
              <a:t>presented by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002000" y="7112367"/>
            <a:ext cx="6769656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CB.SC.U4CSE23537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002000" y="7904212"/>
            <a:ext cx="6769656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CB.SC.U4CSE23542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002000" y="8696057"/>
            <a:ext cx="6769656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CB.SC.U4CSE23566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744470" cy="10287000"/>
            <a:chOff x="0" y="0"/>
            <a:chExt cx="4936815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36815" cy="2709333"/>
            </a:xfrm>
            <a:custGeom>
              <a:avLst/>
              <a:gdLst/>
              <a:ahLst/>
              <a:cxnLst/>
              <a:rect r="r" b="b" t="t" l="l"/>
              <a:pathLst>
                <a:path h="2709333" w="4936815">
                  <a:moveTo>
                    <a:pt x="0" y="0"/>
                  </a:moveTo>
                  <a:lnTo>
                    <a:pt x="4936815" y="0"/>
                  </a:lnTo>
                  <a:lnTo>
                    <a:pt x="493681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4936815" cy="27664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54"/>
                </a:lnSpc>
              </a:pPr>
            </a:p>
            <a:p>
              <a:pPr algn="ctr">
                <a:lnSpc>
                  <a:spcPts val="3654"/>
                </a:lnSpc>
              </a:pPr>
            </a:p>
            <a:p>
              <a:pPr algn="ctr">
                <a:lnSpc>
                  <a:spcPts val="3654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-10800000">
            <a:off x="0" y="-44151"/>
            <a:ext cx="1836725" cy="1592942"/>
          </a:xfrm>
          <a:custGeom>
            <a:avLst/>
            <a:gdLst/>
            <a:ahLst/>
            <a:cxnLst/>
            <a:rect r="r" b="b" t="t" l="l"/>
            <a:pathLst>
              <a:path h="1592942" w="1836725">
                <a:moveTo>
                  <a:pt x="0" y="0"/>
                </a:moveTo>
                <a:lnTo>
                  <a:pt x="1836725" y="0"/>
                </a:lnTo>
                <a:lnTo>
                  <a:pt x="1836725" y="1592942"/>
                </a:lnTo>
                <a:lnTo>
                  <a:pt x="0" y="15929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1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10800000">
            <a:off x="467507" y="-44151"/>
            <a:ext cx="1836725" cy="1592942"/>
          </a:xfrm>
          <a:custGeom>
            <a:avLst/>
            <a:gdLst/>
            <a:ahLst/>
            <a:cxnLst/>
            <a:rect r="r" b="b" t="t" l="l"/>
            <a:pathLst>
              <a:path h="1592942" w="1836725">
                <a:moveTo>
                  <a:pt x="0" y="0"/>
                </a:moveTo>
                <a:lnTo>
                  <a:pt x="1836725" y="0"/>
                </a:lnTo>
                <a:lnTo>
                  <a:pt x="1836725" y="1592942"/>
                </a:lnTo>
                <a:lnTo>
                  <a:pt x="0" y="15929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6229349" y="604059"/>
            <a:ext cx="2059902" cy="1922371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3831522" y="6866014"/>
            <a:ext cx="6422089" cy="5993314"/>
          </a:xfrm>
          <a:prstGeom prst="rect">
            <a:avLst/>
          </a:prstGeom>
        </p:spPr>
      </p:pic>
      <p:sp>
        <p:nvSpPr>
          <p:cNvPr name="Freeform 9" id="9"/>
          <p:cNvSpPr/>
          <p:nvPr/>
        </p:nvSpPr>
        <p:spPr>
          <a:xfrm flipH="false" flipV="false" rot="-10800000">
            <a:off x="15026268" y="-1266464"/>
            <a:ext cx="6972822" cy="4502028"/>
          </a:xfrm>
          <a:custGeom>
            <a:avLst/>
            <a:gdLst/>
            <a:ahLst/>
            <a:cxnLst/>
            <a:rect r="r" b="b" t="t" l="l"/>
            <a:pathLst>
              <a:path h="4502028" w="6972822">
                <a:moveTo>
                  <a:pt x="0" y="0"/>
                </a:moveTo>
                <a:lnTo>
                  <a:pt x="6972822" y="0"/>
                </a:lnTo>
                <a:lnTo>
                  <a:pt x="6972822" y="4502027"/>
                </a:lnTo>
                <a:lnTo>
                  <a:pt x="0" y="450202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83000"/>
            </a:blip>
            <a:stretch>
              <a:fillRect l="-8842" t="-24322" r="0" b="-21879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false" rot="0">
            <a:off x="15888528" y="-1465142"/>
            <a:ext cx="5711882" cy="4138403"/>
          </a:xfrm>
          <a:custGeom>
            <a:avLst/>
            <a:gdLst/>
            <a:ahLst/>
            <a:cxnLst/>
            <a:rect r="r" b="b" t="t" l="l"/>
            <a:pathLst>
              <a:path h="4138403" w="5711882">
                <a:moveTo>
                  <a:pt x="5711883" y="0"/>
                </a:moveTo>
                <a:lnTo>
                  <a:pt x="0" y="0"/>
                </a:lnTo>
                <a:lnTo>
                  <a:pt x="0" y="4138403"/>
                </a:lnTo>
                <a:lnTo>
                  <a:pt x="5711883" y="4138403"/>
                </a:lnTo>
                <a:lnTo>
                  <a:pt x="5711883" y="0"/>
                </a:lnTo>
                <a:close/>
              </a:path>
            </a:pathLst>
          </a:custGeom>
          <a:blipFill>
            <a:blip r:embed="rId6">
              <a:alphaModFix amt="65000"/>
            </a:blip>
            <a:stretch>
              <a:fillRect l="-4595" t="-22" r="0" b="-2518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812980" y="-36803"/>
            <a:ext cx="13213288" cy="16537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498"/>
              </a:lnSpc>
            </a:pPr>
            <a:r>
              <a:rPr lang="en-US" sz="9641">
                <a:solidFill>
                  <a:srgbClr val="FFFFFF"/>
                </a:solidFill>
                <a:latin typeface="Alice Bold"/>
                <a:ea typeface="Alice Bold"/>
                <a:cs typeface="Alice Bold"/>
                <a:sym typeface="Alice Bold"/>
              </a:rPr>
              <a:t>Problem Understanding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67507" y="2111524"/>
            <a:ext cx="16791793" cy="74899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65"/>
              </a:lnSpc>
              <a:spcBef>
                <a:spcPct val="0"/>
              </a:spcBef>
            </a:pPr>
            <a:r>
              <a:rPr lang="en-US" sz="4189">
                <a:solidFill>
                  <a:srgbClr val="FFFFFF"/>
                </a:solidFill>
                <a:latin typeface="Alice Bold"/>
                <a:ea typeface="Alice Bold"/>
                <a:cs typeface="Alice Bold"/>
                <a:sym typeface="Alice Bold"/>
              </a:rPr>
              <a:t>Understanding the Problem Statement</a:t>
            </a:r>
          </a:p>
          <a:p>
            <a:pPr algn="l">
              <a:lnSpc>
                <a:spcPts val="4966"/>
              </a:lnSpc>
              <a:spcBef>
                <a:spcPct val="0"/>
              </a:spcBef>
            </a:pPr>
            <a:r>
              <a:rPr lang="en-US" sz="3547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 1. Scenario:</a:t>
            </a:r>
          </a:p>
          <a:p>
            <a:pPr algn="l">
              <a:lnSpc>
                <a:spcPts val="4266"/>
              </a:lnSpc>
              <a:spcBef>
                <a:spcPct val="0"/>
              </a:spcBef>
            </a:pPr>
            <a:r>
              <a:rPr lang="en-US" sz="3047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• You have an art gallery, which can be represented as a polygon with multiple walls and corners.</a:t>
            </a:r>
          </a:p>
          <a:p>
            <a:pPr algn="l">
              <a:lnSpc>
                <a:spcPts val="4266"/>
              </a:lnSpc>
              <a:spcBef>
                <a:spcPct val="0"/>
              </a:spcBef>
            </a:pPr>
            <a:r>
              <a:rPr lang="en-US" sz="3047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 • The goal is to monitor the entire gallery using a set of security cameras that can rotate.</a:t>
            </a:r>
          </a:p>
          <a:p>
            <a:pPr algn="l">
              <a:lnSpc>
                <a:spcPts val="4266"/>
              </a:lnSpc>
              <a:spcBef>
                <a:spcPct val="0"/>
              </a:spcBef>
            </a:pPr>
            <a:r>
              <a:rPr lang="en-US" sz="3047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 </a:t>
            </a:r>
          </a:p>
          <a:p>
            <a:pPr algn="l">
              <a:lnSpc>
                <a:spcPts val="5106"/>
              </a:lnSpc>
              <a:spcBef>
                <a:spcPct val="0"/>
              </a:spcBef>
            </a:pPr>
            <a:r>
              <a:rPr lang="en-US" sz="3647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2. Objective:</a:t>
            </a:r>
          </a:p>
          <a:p>
            <a:pPr algn="l">
              <a:lnSpc>
                <a:spcPts val="4266"/>
              </a:lnSpc>
              <a:spcBef>
                <a:spcPct val="0"/>
              </a:spcBef>
            </a:pPr>
            <a:r>
              <a:rPr lang="en-US" sz="3047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• You want to place the minimum number of cameras so that every part of the gallery (polygon) </a:t>
            </a:r>
          </a:p>
          <a:p>
            <a:pPr algn="l">
              <a:lnSpc>
                <a:spcPts val="4266"/>
              </a:lnSpc>
              <a:spcBef>
                <a:spcPct val="0"/>
              </a:spcBef>
            </a:pPr>
            <a:r>
              <a:rPr lang="en-US" sz="3047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is visible to at least one camera.</a:t>
            </a:r>
          </a:p>
          <a:p>
            <a:pPr algn="l">
              <a:lnSpc>
                <a:spcPts val="4266"/>
              </a:lnSpc>
              <a:spcBef>
                <a:spcPct val="0"/>
              </a:spcBef>
            </a:pPr>
          </a:p>
          <a:p>
            <a:pPr algn="l">
              <a:lnSpc>
                <a:spcPts val="5386"/>
              </a:lnSpc>
              <a:spcBef>
                <a:spcPct val="0"/>
              </a:spcBef>
            </a:pPr>
            <a:r>
              <a:rPr lang="en-US" sz="3847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 3. Constraints:</a:t>
            </a:r>
          </a:p>
          <a:p>
            <a:pPr algn="l">
              <a:lnSpc>
                <a:spcPts val="4266"/>
              </a:lnSpc>
              <a:spcBef>
                <a:spcPct val="0"/>
              </a:spcBef>
            </a:pPr>
            <a:r>
              <a:rPr lang="en-US" sz="3047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 • Cameras are mounted on the ceiling and can rotate to cover different angles.</a:t>
            </a:r>
          </a:p>
          <a:p>
            <a:pPr algn="l">
              <a:lnSpc>
                <a:spcPts val="4266"/>
              </a:lnSpc>
              <a:spcBef>
                <a:spcPct val="0"/>
              </a:spcBef>
            </a:pPr>
            <a:r>
              <a:rPr lang="en-US" sz="3047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 • The shape of the gallery (polygon) determines where cameras should be placed.</a:t>
            </a:r>
          </a:p>
          <a:p>
            <a:pPr algn="l">
              <a:lnSpc>
                <a:spcPts val="4266"/>
              </a:lnSpc>
              <a:spcBef>
                <a:spcPct val="0"/>
              </a:spcBef>
            </a:pPr>
            <a:r>
              <a:rPr lang="en-US" sz="3047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 • The fewer the cameras, the better (to minimize cost and simplify monitoring).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-1465142"/>
            <a:ext cx="21999090" cy="14324470"/>
            <a:chOff x="0" y="0"/>
            <a:chExt cx="29332120" cy="19099294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1953523"/>
              <a:ext cx="24992626" cy="13716000"/>
              <a:chOff x="0" y="0"/>
              <a:chExt cx="4936815" cy="2709333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4936815" cy="2709333"/>
              </a:xfrm>
              <a:custGeom>
                <a:avLst/>
                <a:gdLst/>
                <a:ahLst/>
                <a:cxnLst/>
                <a:rect r="r" b="b" t="t" l="l"/>
                <a:pathLst>
                  <a:path h="2709333" w="4936815">
                    <a:moveTo>
                      <a:pt x="0" y="0"/>
                    </a:moveTo>
                    <a:lnTo>
                      <a:pt x="4936815" y="0"/>
                    </a:lnTo>
                    <a:lnTo>
                      <a:pt x="4936815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57150"/>
                <a:ext cx="4936815" cy="276648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654"/>
                  </a:lnSpc>
                </a:pPr>
              </a:p>
              <a:p>
                <a:pPr algn="ctr">
                  <a:lnSpc>
                    <a:spcPts val="3654"/>
                  </a:lnSpc>
                </a:pPr>
              </a:p>
              <a:p>
                <a:pPr algn="ctr">
                  <a:lnSpc>
                    <a:spcPts val="3654"/>
                  </a:lnSpc>
                </a:pPr>
              </a:p>
            </p:txBody>
          </p:sp>
        </p:grpSp>
        <p:sp>
          <p:nvSpPr>
            <p:cNvPr name="Freeform 6" id="6"/>
            <p:cNvSpPr/>
            <p:nvPr/>
          </p:nvSpPr>
          <p:spPr>
            <a:xfrm flipH="false" flipV="false" rot="-10800000">
              <a:off x="0" y="1894655"/>
              <a:ext cx="2448967" cy="2123922"/>
            </a:xfrm>
            <a:custGeom>
              <a:avLst/>
              <a:gdLst/>
              <a:ahLst/>
              <a:cxnLst/>
              <a:rect r="r" b="b" t="t" l="l"/>
              <a:pathLst>
                <a:path h="2123922" w="2448967">
                  <a:moveTo>
                    <a:pt x="0" y="0"/>
                  </a:moveTo>
                  <a:lnTo>
                    <a:pt x="2448967" y="0"/>
                  </a:lnTo>
                  <a:lnTo>
                    <a:pt x="2448967" y="2123923"/>
                  </a:lnTo>
                  <a:lnTo>
                    <a:pt x="0" y="21239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91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-10800000">
              <a:off x="623343" y="1894655"/>
              <a:ext cx="2448967" cy="2123922"/>
            </a:xfrm>
            <a:custGeom>
              <a:avLst/>
              <a:gdLst/>
              <a:ahLst/>
              <a:cxnLst/>
              <a:rect r="r" b="b" t="t" l="l"/>
              <a:pathLst>
                <a:path h="2123922" w="2448967">
                  <a:moveTo>
                    <a:pt x="0" y="0"/>
                  </a:moveTo>
                  <a:lnTo>
                    <a:pt x="2448967" y="0"/>
                  </a:lnTo>
                  <a:lnTo>
                    <a:pt x="2448967" y="2123923"/>
                  </a:lnTo>
                  <a:lnTo>
                    <a:pt x="0" y="21239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pic>
          <p:nvPicPr>
            <p:cNvPr name="Picture 8" id="8"/>
            <p:cNvPicPr>
              <a:picLocks noChangeAspect="true"/>
            </p:cNvPicPr>
            <p:nvPr/>
          </p:nvPicPr>
          <p:blipFill>
            <a:blip r:embed="rId4"/>
            <a:srcRect l="0" t="0" r="0" b="0"/>
            <a:stretch>
              <a:fillRect/>
            </a:stretch>
          </p:blipFill>
          <p:spPr>
            <a:xfrm flipH="false" flipV="false" rot="0">
              <a:off x="21639132" y="2758935"/>
              <a:ext cx="2746535" cy="2563161"/>
            </a:xfrm>
            <a:prstGeom prst="rect">
              <a:avLst/>
            </a:prstGeom>
          </p:spPr>
        </p:pic>
        <p:pic>
          <p:nvPicPr>
            <p:cNvPr name="Picture 9" id="9"/>
            <p:cNvPicPr>
              <a:picLocks noChangeAspect="true"/>
            </p:cNvPicPr>
            <p:nvPr/>
          </p:nvPicPr>
          <p:blipFill>
            <a:blip r:embed="rId4"/>
            <a:srcRect l="0" t="0" r="0" b="0"/>
            <a:stretch>
              <a:fillRect/>
            </a:stretch>
          </p:blipFill>
          <p:spPr>
            <a:xfrm flipH="false" flipV="false" rot="0">
              <a:off x="18442030" y="11108208"/>
              <a:ext cx="8562785" cy="7991086"/>
            </a:xfrm>
            <a:prstGeom prst="rect">
              <a:avLst/>
            </a:prstGeom>
          </p:spPr>
        </p:pic>
        <p:sp>
          <p:nvSpPr>
            <p:cNvPr name="Freeform 10" id="10"/>
            <p:cNvSpPr/>
            <p:nvPr/>
          </p:nvSpPr>
          <p:spPr>
            <a:xfrm flipH="false" flipV="false" rot="-10800000">
              <a:off x="20035024" y="264904"/>
              <a:ext cx="9297096" cy="6002704"/>
            </a:xfrm>
            <a:custGeom>
              <a:avLst/>
              <a:gdLst/>
              <a:ahLst/>
              <a:cxnLst/>
              <a:rect r="r" b="b" t="t" l="l"/>
              <a:pathLst>
                <a:path h="6002704" w="9297096">
                  <a:moveTo>
                    <a:pt x="0" y="0"/>
                  </a:moveTo>
                  <a:lnTo>
                    <a:pt x="9297096" y="0"/>
                  </a:lnTo>
                  <a:lnTo>
                    <a:pt x="9297096" y="6002703"/>
                  </a:lnTo>
                  <a:lnTo>
                    <a:pt x="0" y="60027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83000"/>
              </a:blip>
              <a:stretch>
                <a:fillRect l="-8842" t="-24322" r="0" b="-21879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true" flipV="false" rot="0">
              <a:off x="21184705" y="0"/>
              <a:ext cx="7615843" cy="5517871"/>
            </a:xfrm>
            <a:custGeom>
              <a:avLst/>
              <a:gdLst/>
              <a:ahLst/>
              <a:cxnLst/>
              <a:rect r="r" b="b" t="t" l="l"/>
              <a:pathLst>
                <a:path h="5517871" w="7615843">
                  <a:moveTo>
                    <a:pt x="7615842" y="0"/>
                  </a:moveTo>
                  <a:lnTo>
                    <a:pt x="0" y="0"/>
                  </a:lnTo>
                  <a:lnTo>
                    <a:pt x="0" y="5517871"/>
                  </a:lnTo>
                  <a:lnTo>
                    <a:pt x="7615842" y="5517871"/>
                  </a:lnTo>
                  <a:lnTo>
                    <a:pt x="7615842" y="0"/>
                  </a:lnTo>
                  <a:close/>
                </a:path>
              </a:pathLst>
            </a:custGeom>
            <a:blipFill>
              <a:blip r:embed="rId6">
                <a:alphaModFix amt="65000"/>
              </a:blip>
              <a:stretch>
                <a:fillRect l="-4595" t="-22" r="0" b="-25180"/>
              </a:stretch>
            </a:blipFill>
          </p:spPr>
        </p:sp>
        <p:sp>
          <p:nvSpPr>
            <p:cNvPr name="TextBox 12" id="12"/>
            <p:cNvSpPr txBox="true"/>
            <p:nvPr/>
          </p:nvSpPr>
          <p:spPr>
            <a:xfrm rot="0">
              <a:off x="3060224" y="1958427"/>
              <a:ext cx="16986886" cy="222355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3999"/>
                </a:lnSpc>
              </a:pPr>
              <a:r>
                <a:rPr lang="en-US" sz="9999">
                  <a:solidFill>
                    <a:srgbClr val="FFFFFF"/>
                  </a:solidFill>
                  <a:latin typeface="Alice Bold"/>
                  <a:ea typeface="Alice Bold"/>
                  <a:cs typeface="Alice Bold"/>
                  <a:sym typeface="Alice Bold"/>
                </a:rPr>
                <a:t>Polygon Triangulation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5875063"/>
              <a:ext cx="24384000" cy="62674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971544" indent="-485772" lvl="1">
                <a:lnSpc>
                  <a:spcPts val="6299"/>
                </a:lnSpc>
                <a:buFont typeface="Arial"/>
                <a:buChar char="•"/>
              </a:pPr>
              <a:r>
                <a:rPr lang="en-US" sz="4499">
                  <a:solidFill>
                    <a:srgbClr val="FFFFFF"/>
                  </a:solidFill>
                  <a:latin typeface="Alice"/>
                  <a:ea typeface="Alice"/>
                  <a:cs typeface="Alice"/>
                  <a:sym typeface="Alice"/>
                </a:rPr>
                <a:t>Triangulation is the process of decomposing a polygon into non-overlapping triangles by adding non-intersecting diagonals.</a:t>
              </a:r>
            </a:p>
            <a:p>
              <a:pPr algn="l">
                <a:lnSpc>
                  <a:spcPts val="6299"/>
                </a:lnSpc>
              </a:pPr>
            </a:p>
            <a:p>
              <a:pPr algn="l" marL="971544" indent="-485772" lvl="1">
                <a:lnSpc>
                  <a:spcPts val="6299"/>
                </a:lnSpc>
                <a:buFont typeface="Arial"/>
                <a:buChar char="•"/>
              </a:pPr>
              <a:r>
                <a:rPr lang="en-US" sz="4499">
                  <a:solidFill>
                    <a:srgbClr val="FFFFFF"/>
                  </a:solidFill>
                  <a:latin typeface="Alice"/>
                  <a:ea typeface="Alice"/>
                  <a:cs typeface="Alice"/>
                  <a:sym typeface="Alice"/>
                </a:rPr>
                <a:t>The goal is to determine the minimum number of diagonals required to fully partition polygon into triangles.</a:t>
              </a:r>
            </a:p>
            <a:p>
              <a:pPr algn="ctr">
                <a:lnSpc>
                  <a:spcPts val="6299"/>
                </a:lnSpc>
              </a:pP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40105"/>
            <a:ext cx="18744470" cy="10287000"/>
            <a:chOff x="0" y="0"/>
            <a:chExt cx="4936815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36815" cy="2709333"/>
            </a:xfrm>
            <a:custGeom>
              <a:avLst/>
              <a:gdLst/>
              <a:ahLst/>
              <a:cxnLst/>
              <a:rect r="r" b="b" t="t" l="l"/>
              <a:pathLst>
                <a:path h="2709333" w="4936815">
                  <a:moveTo>
                    <a:pt x="0" y="0"/>
                  </a:moveTo>
                  <a:lnTo>
                    <a:pt x="4936815" y="0"/>
                  </a:lnTo>
                  <a:lnTo>
                    <a:pt x="493681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4936815" cy="27664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54"/>
                </a:lnSpc>
              </a:pPr>
            </a:p>
            <a:p>
              <a:pPr algn="ctr">
                <a:lnSpc>
                  <a:spcPts val="3654"/>
                </a:lnSpc>
              </a:pPr>
            </a:p>
            <a:p>
              <a:pPr algn="ctr">
                <a:lnSpc>
                  <a:spcPts val="3654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-10800000">
            <a:off x="0" y="-4045"/>
            <a:ext cx="1836725" cy="1592942"/>
          </a:xfrm>
          <a:custGeom>
            <a:avLst/>
            <a:gdLst/>
            <a:ahLst/>
            <a:cxnLst/>
            <a:rect r="r" b="b" t="t" l="l"/>
            <a:pathLst>
              <a:path h="1592942" w="1836725">
                <a:moveTo>
                  <a:pt x="0" y="0"/>
                </a:moveTo>
                <a:lnTo>
                  <a:pt x="1836725" y="0"/>
                </a:lnTo>
                <a:lnTo>
                  <a:pt x="1836725" y="1592941"/>
                </a:lnTo>
                <a:lnTo>
                  <a:pt x="0" y="15929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1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10800000">
            <a:off x="467507" y="-4045"/>
            <a:ext cx="1836725" cy="1592942"/>
          </a:xfrm>
          <a:custGeom>
            <a:avLst/>
            <a:gdLst/>
            <a:ahLst/>
            <a:cxnLst/>
            <a:rect r="r" b="b" t="t" l="l"/>
            <a:pathLst>
              <a:path h="1592942" w="1836725">
                <a:moveTo>
                  <a:pt x="0" y="0"/>
                </a:moveTo>
                <a:lnTo>
                  <a:pt x="1836725" y="0"/>
                </a:lnTo>
                <a:lnTo>
                  <a:pt x="1836725" y="1592941"/>
                </a:lnTo>
                <a:lnTo>
                  <a:pt x="0" y="15929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6229349" y="644165"/>
            <a:ext cx="2059902" cy="1922371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3831522" y="6906119"/>
            <a:ext cx="6422089" cy="5993314"/>
          </a:xfrm>
          <a:prstGeom prst="rect">
            <a:avLst/>
          </a:prstGeom>
        </p:spPr>
      </p:pic>
      <p:sp>
        <p:nvSpPr>
          <p:cNvPr name="Freeform 9" id="9"/>
          <p:cNvSpPr/>
          <p:nvPr/>
        </p:nvSpPr>
        <p:spPr>
          <a:xfrm flipH="false" flipV="false" rot="-10800000">
            <a:off x="15026268" y="-1226359"/>
            <a:ext cx="6972822" cy="4502028"/>
          </a:xfrm>
          <a:custGeom>
            <a:avLst/>
            <a:gdLst/>
            <a:ahLst/>
            <a:cxnLst/>
            <a:rect r="r" b="b" t="t" l="l"/>
            <a:pathLst>
              <a:path h="4502028" w="6972822">
                <a:moveTo>
                  <a:pt x="0" y="0"/>
                </a:moveTo>
                <a:lnTo>
                  <a:pt x="6972822" y="0"/>
                </a:lnTo>
                <a:lnTo>
                  <a:pt x="6972822" y="4502028"/>
                </a:lnTo>
                <a:lnTo>
                  <a:pt x="0" y="450202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83000"/>
            </a:blip>
            <a:stretch>
              <a:fillRect l="-8842" t="-24322" r="0" b="-21879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false" rot="0">
            <a:off x="15888528" y="-1425037"/>
            <a:ext cx="5711882" cy="4138403"/>
          </a:xfrm>
          <a:custGeom>
            <a:avLst/>
            <a:gdLst/>
            <a:ahLst/>
            <a:cxnLst/>
            <a:rect r="r" b="b" t="t" l="l"/>
            <a:pathLst>
              <a:path h="4138403" w="5711882">
                <a:moveTo>
                  <a:pt x="5711883" y="0"/>
                </a:moveTo>
                <a:lnTo>
                  <a:pt x="0" y="0"/>
                </a:lnTo>
                <a:lnTo>
                  <a:pt x="0" y="4138403"/>
                </a:lnTo>
                <a:lnTo>
                  <a:pt x="5711883" y="4138403"/>
                </a:lnTo>
                <a:lnTo>
                  <a:pt x="5711883" y="0"/>
                </a:lnTo>
                <a:close/>
              </a:path>
            </a:pathLst>
          </a:custGeom>
          <a:blipFill>
            <a:blip r:embed="rId6">
              <a:alphaModFix amt="65000"/>
            </a:blip>
            <a:stretch>
              <a:fillRect l="-4595" t="-22" r="0" b="-2518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3635817" y="1727967"/>
            <a:ext cx="4505423" cy="5746003"/>
          </a:xfrm>
          <a:custGeom>
            <a:avLst/>
            <a:gdLst/>
            <a:ahLst/>
            <a:cxnLst/>
            <a:rect r="r" b="b" t="t" l="l"/>
            <a:pathLst>
              <a:path h="5746003" w="4505423">
                <a:moveTo>
                  <a:pt x="0" y="0"/>
                </a:moveTo>
                <a:lnTo>
                  <a:pt x="4505423" y="0"/>
                </a:lnTo>
                <a:lnTo>
                  <a:pt x="4505423" y="5746003"/>
                </a:lnTo>
                <a:lnTo>
                  <a:pt x="0" y="574600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6755" r="0" b="-6755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2834488" y="-15748"/>
            <a:ext cx="11194018" cy="17437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139"/>
              </a:lnSpc>
            </a:pPr>
            <a:r>
              <a:rPr lang="en-US" sz="10099">
                <a:solidFill>
                  <a:srgbClr val="FFFFFF"/>
                </a:solidFill>
                <a:latin typeface="Alice Bold"/>
                <a:ea typeface="Alice Bold"/>
                <a:cs typeface="Alice Bold"/>
                <a:sym typeface="Alice Bold"/>
              </a:rPr>
              <a:t>Diagonal Selection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88086" y="2490336"/>
            <a:ext cx="14028506" cy="6707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03"/>
              </a:lnSpc>
            </a:pPr>
            <a:r>
              <a:rPr lang="en-US" sz="3431">
                <a:solidFill>
                  <a:srgbClr val="FFFFFF"/>
                </a:solidFill>
                <a:latin typeface="Alice Bold"/>
                <a:ea typeface="Alice Bold"/>
                <a:cs typeface="Alice Bold"/>
                <a:sym typeface="Alice Bold"/>
              </a:rPr>
              <a:t>Proof of Polygon Triangulation (Induction on n)</a:t>
            </a:r>
          </a:p>
          <a:p>
            <a:pPr algn="l">
              <a:lnSpc>
                <a:spcPts val="4803"/>
              </a:lnSpc>
            </a:pPr>
          </a:p>
          <a:p>
            <a:pPr algn="l" marL="568009" indent="-284004" lvl="1">
              <a:lnSpc>
                <a:spcPts val="3683"/>
              </a:lnSpc>
              <a:buAutoNum type="arabicPeriod" startAt="1"/>
            </a:pPr>
            <a:r>
              <a:rPr lang="en-US" sz="2630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Base Case (n = 3):</a:t>
            </a:r>
          </a:p>
          <a:p>
            <a:pPr algn="l" marL="1136018" indent="-378673" lvl="2">
              <a:lnSpc>
                <a:spcPts val="3683"/>
              </a:lnSpc>
              <a:buFont typeface="Arial"/>
              <a:buChar char="⚬"/>
            </a:pPr>
            <a:r>
              <a:rPr lang="en-US" sz="2630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A polygon with 3 vertices is a triangle, which is trivially triangulated.</a:t>
            </a:r>
          </a:p>
          <a:p>
            <a:pPr algn="l">
              <a:lnSpc>
                <a:spcPts val="3683"/>
              </a:lnSpc>
            </a:pPr>
          </a:p>
          <a:p>
            <a:pPr algn="l">
              <a:lnSpc>
                <a:spcPts val="3683"/>
              </a:lnSpc>
            </a:pPr>
            <a:r>
              <a:rPr lang="en-US" sz="2630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   2.Inductive Hypothesis:</a:t>
            </a:r>
          </a:p>
          <a:p>
            <a:pPr algn="l" marL="1136018" indent="-378673" lvl="2">
              <a:lnSpc>
                <a:spcPts val="3683"/>
              </a:lnSpc>
              <a:buFont typeface="Arial"/>
              <a:buChar char="⚬"/>
            </a:pPr>
            <a:r>
              <a:rPr lang="en-US" sz="2630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Assume that any polygon with fewer than n vertices can be triangulated.</a:t>
            </a:r>
          </a:p>
          <a:p>
            <a:pPr algn="l">
              <a:lnSpc>
                <a:spcPts val="3683"/>
              </a:lnSpc>
            </a:pPr>
          </a:p>
          <a:p>
            <a:pPr algn="l">
              <a:lnSpc>
                <a:spcPts val="3683"/>
              </a:lnSpc>
            </a:pPr>
            <a:r>
              <a:rPr lang="en-US" sz="2630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  3.Existence of a Diagonal:</a:t>
            </a:r>
          </a:p>
          <a:p>
            <a:pPr algn="l" marL="1136018" indent="-378673" lvl="2">
              <a:lnSpc>
                <a:spcPts val="3683"/>
              </a:lnSpc>
              <a:buFont typeface="Arial"/>
              <a:buChar char="⚬"/>
            </a:pPr>
            <a:r>
              <a:rPr lang="en-US" sz="2630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Let v be the leftmost vertex (or lowest in case of a tie).</a:t>
            </a:r>
          </a:p>
          <a:p>
            <a:pPr algn="l" marL="1136018" indent="-378673" lvl="2">
              <a:lnSpc>
                <a:spcPts val="3683"/>
              </a:lnSpc>
              <a:buFont typeface="Arial"/>
              <a:buChar char="⚬"/>
            </a:pPr>
            <a:r>
              <a:rPr lang="en-US" sz="2630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Let u and w be its neighbors.</a:t>
            </a:r>
          </a:p>
          <a:p>
            <a:pPr algn="l" marL="1136018" indent="-378673" lvl="2">
              <a:lnSpc>
                <a:spcPts val="3683"/>
              </a:lnSpc>
              <a:buFont typeface="Arial"/>
              <a:buChar char="⚬"/>
            </a:pPr>
            <a:r>
              <a:rPr lang="en-US" sz="2630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If segment uw lies inside P, it is a valid diagonal.</a:t>
            </a:r>
          </a:p>
          <a:p>
            <a:pPr algn="l" marL="1136018" indent="-378673" lvl="2">
              <a:lnSpc>
                <a:spcPts val="3683"/>
              </a:lnSpc>
              <a:buFont typeface="Arial"/>
              <a:buChar char="⚬"/>
            </a:pPr>
            <a:r>
              <a:rPr lang="en-US" sz="2630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Otherwise, pick v' (the farthest vertex inside triangle uvw) and draw diagonal vv'.</a:t>
            </a:r>
          </a:p>
          <a:p>
            <a:pPr algn="l">
              <a:lnSpc>
                <a:spcPts val="3683"/>
              </a:lnSpc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152400" y="108249"/>
            <a:ext cx="1836725" cy="1592942"/>
          </a:xfrm>
          <a:custGeom>
            <a:avLst/>
            <a:gdLst/>
            <a:ahLst/>
            <a:cxnLst/>
            <a:rect r="r" b="b" t="t" l="l"/>
            <a:pathLst>
              <a:path h="1592942" w="1836725">
                <a:moveTo>
                  <a:pt x="0" y="0"/>
                </a:moveTo>
                <a:lnTo>
                  <a:pt x="1836725" y="0"/>
                </a:lnTo>
                <a:lnTo>
                  <a:pt x="1836725" y="1592942"/>
                </a:lnTo>
                <a:lnTo>
                  <a:pt x="0" y="15929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1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619907" y="108249"/>
            <a:ext cx="1836725" cy="1592942"/>
          </a:xfrm>
          <a:custGeom>
            <a:avLst/>
            <a:gdLst/>
            <a:ahLst/>
            <a:cxnLst/>
            <a:rect r="r" b="b" t="t" l="l"/>
            <a:pathLst>
              <a:path h="1592942" w="1836725">
                <a:moveTo>
                  <a:pt x="0" y="0"/>
                </a:moveTo>
                <a:lnTo>
                  <a:pt x="1836725" y="0"/>
                </a:lnTo>
                <a:lnTo>
                  <a:pt x="1836725" y="1592942"/>
                </a:lnTo>
                <a:lnTo>
                  <a:pt x="0" y="15929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6381749" y="756459"/>
            <a:ext cx="2059902" cy="1922371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3983922" y="7018414"/>
            <a:ext cx="6422089" cy="5993314"/>
          </a:xfrm>
          <a:prstGeom prst="rect">
            <a:avLst/>
          </a:prstGeom>
        </p:spPr>
      </p:pic>
      <p:sp>
        <p:nvSpPr>
          <p:cNvPr name="Freeform 6" id="6"/>
          <p:cNvSpPr/>
          <p:nvPr/>
        </p:nvSpPr>
        <p:spPr>
          <a:xfrm flipH="false" flipV="false" rot="-10800000">
            <a:off x="15178668" y="-1114064"/>
            <a:ext cx="6972822" cy="4502028"/>
          </a:xfrm>
          <a:custGeom>
            <a:avLst/>
            <a:gdLst/>
            <a:ahLst/>
            <a:cxnLst/>
            <a:rect r="r" b="b" t="t" l="l"/>
            <a:pathLst>
              <a:path h="4502028" w="6972822">
                <a:moveTo>
                  <a:pt x="0" y="0"/>
                </a:moveTo>
                <a:lnTo>
                  <a:pt x="6972822" y="0"/>
                </a:lnTo>
                <a:lnTo>
                  <a:pt x="6972822" y="4502027"/>
                </a:lnTo>
                <a:lnTo>
                  <a:pt x="0" y="450202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83000"/>
            </a:blip>
            <a:stretch>
              <a:fillRect l="-8842" t="-24322" r="0" b="-21879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0">
            <a:off x="16040928" y="-1312742"/>
            <a:ext cx="5711882" cy="4138403"/>
          </a:xfrm>
          <a:custGeom>
            <a:avLst/>
            <a:gdLst/>
            <a:ahLst/>
            <a:cxnLst/>
            <a:rect r="r" b="b" t="t" l="l"/>
            <a:pathLst>
              <a:path h="4138403" w="5711882">
                <a:moveTo>
                  <a:pt x="5711883" y="0"/>
                </a:moveTo>
                <a:lnTo>
                  <a:pt x="0" y="0"/>
                </a:lnTo>
                <a:lnTo>
                  <a:pt x="0" y="4138403"/>
                </a:lnTo>
                <a:lnTo>
                  <a:pt x="5711883" y="4138403"/>
                </a:lnTo>
                <a:lnTo>
                  <a:pt x="5711883" y="0"/>
                </a:lnTo>
                <a:close/>
              </a:path>
            </a:pathLst>
          </a:custGeom>
          <a:blipFill>
            <a:blip r:embed="rId6">
              <a:alphaModFix amt="65000"/>
            </a:blip>
            <a:stretch>
              <a:fillRect l="-4595" t="-22" r="0" b="-2518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619907" y="4209135"/>
            <a:ext cx="18665079" cy="50491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4"/>
              </a:lnSpc>
            </a:pPr>
            <a:r>
              <a:rPr lang="en-US" sz="3603">
                <a:solidFill>
                  <a:srgbClr val="FFFFFF"/>
                </a:solidFill>
                <a:latin typeface="Alice Bold"/>
                <a:ea typeface="Alice Bold"/>
                <a:cs typeface="Alice Bold"/>
                <a:sym typeface="Alice Bold"/>
              </a:rPr>
              <a:t>Placing Cameras on Well-Chosen Diagonals:</a:t>
            </a:r>
          </a:p>
          <a:p>
            <a:pPr algn="l" marL="1555853" indent="-518618" lvl="2">
              <a:lnSpc>
                <a:spcPts val="5044"/>
              </a:lnSpc>
              <a:buFont typeface="Arial"/>
              <a:buChar char="⚬"/>
            </a:pPr>
            <a:r>
              <a:rPr lang="en-US" sz="3603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Instead of placing one camera per triangle, placing them on strategic diagonals allows a single camera to guard multiple triangles, reducing the total count to approximately n/2 cameras.</a:t>
            </a:r>
          </a:p>
          <a:p>
            <a:pPr algn="l">
              <a:lnSpc>
                <a:spcPts val="5044"/>
              </a:lnSpc>
            </a:pPr>
          </a:p>
          <a:p>
            <a:pPr algn="l">
              <a:lnSpc>
                <a:spcPts val="5044"/>
              </a:lnSpc>
            </a:pPr>
          </a:p>
          <a:p>
            <a:pPr algn="l">
              <a:lnSpc>
                <a:spcPts val="5044"/>
              </a:lnSpc>
            </a:pPr>
          </a:p>
          <a:p>
            <a:pPr algn="l">
              <a:lnSpc>
                <a:spcPts val="5044"/>
              </a:lnSpc>
            </a:pP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3671956" y="0"/>
            <a:ext cx="4616044" cy="3448342"/>
          </a:xfrm>
          <a:custGeom>
            <a:avLst/>
            <a:gdLst/>
            <a:ahLst/>
            <a:cxnLst/>
            <a:rect r="r" b="b" t="t" l="l"/>
            <a:pathLst>
              <a:path h="3448342" w="4616044">
                <a:moveTo>
                  <a:pt x="0" y="0"/>
                </a:moveTo>
                <a:lnTo>
                  <a:pt x="4616044" y="0"/>
                </a:lnTo>
                <a:lnTo>
                  <a:pt x="4616044" y="3448342"/>
                </a:lnTo>
                <a:lnTo>
                  <a:pt x="0" y="344834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19208" t="0" r="-26536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498355" y="26198"/>
            <a:ext cx="9705856" cy="15760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FFFFFF"/>
                </a:solidFill>
                <a:latin typeface="Alice Bold"/>
                <a:ea typeface="Alice Bold"/>
                <a:cs typeface="Alice Bold"/>
                <a:sym typeface="Alice Bold"/>
              </a:rPr>
              <a:t>Possible Solutions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-120695" y="2324963"/>
            <a:ext cx="4219641" cy="896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Alice Bold"/>
                <a:ea typeface="Alice Bold"/>
                <a:cs typeface="Alice Bold"/>
                <a:sym typeface="Alice Bold"/>
              </a:rPr>
              <a:t>solution-1: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-1324146"/>
            <a:ext cx="21999090" cy="14324470"/>
            <a:chOff x="0" y="0"/>
            <a:chExt cx="29332120" cy="19099294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1953523"/>
              <a:ext cx="24992626" cy="13716000"/>
              <a:chOff x="0" y="0"/>
              <a:chExt cx="4936815" cy="2709333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4936815" cy="2709333"/>
              </a:xfrm>
              <a:custGeom>
                <a:avLst/>
                <a:gdLst/>
                <a:ahLst/>
                <a:cxnLst/>
                <a:rect r="r" b="b" t="t" l="l"/>
                <a:pathLst>
                  <a:path h="2709333" w="4936815">
                    <a:moveTo>
                      <a:pt x="0" y="0"/>
                    </a:moveTo>
                    <a:lnTo>
                      <a:pt x="4936815" y="0"/>
                    </a:lnTo>
                    <a:lnTo>
                      <a:pt x="4936815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57150"/>
                <a:ext cx="4936815" cy="276648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654"/>
                  </a:lnSpc>
                </a:pPr>
              </a:p>
              <a:p>
                <a:pPr algn="ctr">
                  <a:lnSpc>
                    <a:spcPts val="3654"/>
                  </a:lnSpc>
                </a:pPr>
              </a:p>
              <a:p>
                <a:pPr algn="ctr">
                  <a:lnSpc>
                    <a:spcPts val="3654"/>
                  </a:lnSpc>
                </a:pPr>
              </a:p>
            </p:txBody>
          </p:sp>
        </p:grpSp>
        <p:sp>
          <p:nvSpPr>
            <p:cNvPr name="Freeform 6" id="6"/>
            <p:cNvSpPr/>
            <p:nvPr/>
          </p:nvSpPr>
          <p:spPr>
            <a:xfrm flipH="false" flipV="false" rot="-10800000">
              <a:off x="0" y="1894655"/>
              <a:ext cx="2448967" cy="2123922"/>
            </a:xfrm>
            <a:custGeom>
              <a:avLst/>
              <a:gdLst/>
              <a:ahLst/>
              <a:cxnLst/>
              <a:rect r="r" b="b" t="t" l="l"/>
              <a:pathLst>
                <a:path h="2123922" w="2448967">
                  <a:moveTo>
                    <a:pt x="0" y="0"/>
                  </a:moveTo>
                  <a:lnTo>
                    <a:pt x="2448967" y="0"/>
                  </a:lnTo>
                  <a:lnTo>
                    <a:pt x="2448967" y="2123923"/>
                  </a:lnTo>
                  <a:lnTo>
                    <a:pt x="0" y="21239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91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-10800000">
              <a:off x="623343" y="1894655"/>
              <a:ext cx="2448967" cy="2123922"/>
            </a:xfrm>
            <a:custGeom>
              <a:avLst/>
              <a:gdLst/>
              <a:ahLst/>
              <a:cxnLst/>
              <a:rect r="r" b="b" t="t" l="l"/>
              <a:pathLst>
                <a:path h="2123922" w="2448967">
                  <a:moveTo>
                    <a:pt x="0" y="0"/>
                  </a:moveTo>
                  <a:lnTo>
                    <a:pt x="2448967" y="0"/>
                  </a:lnTo>
                  <a:lnTo>
                    <a:pt x="2448967" y="2123923"/>
                  </a:lnTo>
                  <a:lnTo>
                    <a:pt x="0" y="21239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pic>
          <p:nvPicPr>
            <p:cNvPr name="Picture 8" id="8"/>
            <p:cNvPicPr>
              <a:picLocks noChangeAspect="true"/>
            </p:cNvPicPr>
            <p:nvPr/>
          </p:nvPicPr>
          <p:blipFill>
            <a:blip r:embed="rId4"/>
            <a:srcRect l="0" t="0" r="0" b="0"/>
            <a:stretch>
              <a:fillRect/>
            </a:stretch>
          </p:blipFill>
          <p:spPr>
            <a:xfrm flipH="false" flipV="false" rot="0">
              <a:off x="21639132" y="2758935"/>
              <a:ext cx="2746535" cy="2563161"/>
            </a:xfrm>
            <a:prstGeom prst="rect">
              <a:avLst/>
            </a:prstGeom>
          </p:spPr>
        </p:pic>
        <p:pic>
          <p:nvPicPr>
            <p:cNvPr name="Picture 9" id="9"/>
            <p:cNvPicPr>
              <a:picLocks noChangeAspect="true"/>
            </p:cNvPicPr>
            <p:nvPr/>
          </p:nvPicPr>
          <p:blipFill>
            <a:blip r:embed="rId4"/>
            <a:srcRect l="0" t="0" r="0" b="0"/>
            <a:stretch>
              <a:fillRect/>
            </a:stretch>
          </p:blipFill>
          <p:spPr>
            <a:xfrm flipH="false" flipV="false" rot="0">
              <a:off x="18442030" y="11108208"/>
              <a:ext cx="8562785" cy="7991086"/>
            </a:xfrm>
            <a:prstGeom prst="rect">
              <a:avLst/>
            </a:prstGeom>
          </p:spPr>
        </p:pic>
        <p:sp>
          <p:nvSpPr>
            <p:cNvPr name="Freeform 10" id="10"/>
            <p:cNvSpPr/>
            <p:nvPr/>
          </p:nvSpPr>
          <p:spPr>
            <a:xfrm flipH="false" flipV="false" rot="-10800000">
              <a:off x="20035024" y="264904"/>
              <a:ext cx="9297096" cy="6002704"/>
            </a:xfrm>
            <a:custGeom>
              <a:avLst/>
              <a:gdLst/>
              <a:ahLst/>
              <a:cxnLst/>
              <a:rect r="r" b="b" t="t" l="l"/>
              <a:pathLst>
                <a:path h="6002704" w="9297096">
                  <a:moveTo>
                    <a:pt x="0" y="0"/>
                  </a:moveTo>
                  <a:lnTo>
                    <a:pt x="9297096" y="0"/>
                  </a:lnTo>
                  <a:lnTo>
                    <a:pt x="9297096" y="6002703"/>
                  </a:lnTo>
                  <a:lnTo>
                    <a:pt x="0" y="60027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83000"/>
              </a:blip>
              <a:stretch>
                <a:fillRect l="-8842" t="-24322" r="0" b="-21879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true" flipV="false" rot="0">
              <a:off x="21184705" y="0"/>
              <a:ext cx="7615843" cy="5517871"/>
            </a:xfrm>
            <a:custGeom>
              <a:avLst/>
              <a:gdLst/>
              <a:ahLst/>
              <a:cxnLst/>
              <a:rect r="r" b="b" t="t" l="l"/>
              <a:pathLst>
                <a:path h="5517871" w="7615843">
                  <a:moveTo>
                    <a:pt x="7615842" y="0"/>
                  </a:moveTo>
                  <a:lnTo>
                    <a:pt x="0" y="0"/>
                  </a:lnTo>
                  <a:lnTo>
                    <a:pt x="0" y="5517871"/>
                  </a:lnTo>
                  <a:lnTo>
                    <a:pt x="7615842" y="5517871"/>
                  </a:lnTo>
                  <a:lnTo>
                    <a:pt x="7615842" y="0"/>
                  </a:lnTo>
                  <a:close/>
                </a:path>
              </a:pathLst>
            </a:custGeom>
            <a:blipFill>
              <a:blip r:embed="rId6">
                <a:alphaModFix amt="65000"/>
              </a:blip>
              <a:stretch>
                <a:fillRect l="-4595" t="-22" r="0" b="-25180"/>
              </a:stretch>
            </a:blipFill>
          </p:spPr>
        </p:sp>
        <p:sp>
          <p:nvSpPr>
            <p:cNvPr name="TextBox 12" id="12"/>
            <p:cNvSpPr txBox="true"/>
            <p:nvPr/>
          </p:nvSpPr>
          <p:spPr>
            <a:xfrm rot="0">
              <a:off x="3779317" y="1977477"/>
              <a:ext cx="14925357" cy="20097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2600"/>
                </a:lnSpc>
              </a:pP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5245897"/>
              <a:ext cx="18704674" cy="77308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803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813701" y="3323755"/>
            <a:ext cx="17474299" cy="61201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13"/>
              </a:lnSpc>
            </a:pPr>
            <a:r>
              <a:rPr lang="en-US" sz="4509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USING DFS</a:t>
            </a:r>
          </a:p>
          <a:p>
            <a:pPr algn="l" marL="720824" indent="-360412" lvl="1">
              <a:lnSpc>
                <a:spcPts val="4674"/>
              </a:lnSpc>
              <a:buFont typeface="Arial"/>
              <a:buChar char="•"/>
            </a:pPr>
            <a:r>
              <a:rPr lang="en-US" sz="3338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 </a:t>
            </a:r>
            <a:r>
              <a:rPr lang="en-US" sz="3338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A triangulated polygon can be 3-colored (vertices assigned white, gray, or black) using the dual graph and depth-first search (DFS).</a:t>
            </a:r>
          </a:p>
          <a:p>
            <a:pPr algn="l" marL="720824" indent="-360412" lvl="1">
              <a:lnSpc>
                <a:spcPts val="4674"/>
              </a:lnSpc>
              <a:buFont typeface="Arial"/>
              <a:buChar char="•"/>
            </a:pPr>
            <a:r>
              <a:rPr lang="en-US" sz="3338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Placing cameras at the vertices of the smallest color class ensures full visibility of the polygon.</a:t>
            </a:r>
          </a:p>
          <a:p>
            <a:pPr algn="l" marL="720824" indent="-360412" lvl="1">
              <a:lnSpc>
                <a:spcPts val="4674"/>
              </a:lnSpc>
              <a:buFont typeface="Arial"/>
              <a:buChar char="•"/>
            </a:pPr>
            <a:r>
              <a:rPr lang="en-US" sz="3338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A single color class covers at most n/3 vertices.</a:t>
            </a:r>
          </a:p>
          <a:p>
            <a:pPr algn="l">
              <a:lnSpc>
                <a:spcPts val="4674"/>
              </a:lnSpc>
            </a:pPr>
          </a:p>
          <a:p>
            <a:pPr algn="l">
              <a:lnSpc>
                <a:spcPts val="4674"/>
              </a:lnSpc>
            </a:pPr>
          </a:p>
          <a:p>
            <a:pPr algn="l">
              <a:lnSpc>
                <a:spcPts val="4674"/>
              </a:lnSpc>
            </a:pPr>
            <a:r>
              <a:rPr lang="en-US" sz="3338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Thus, the polygon can always be guarded with at most n/3 cameras.</a:t>
            </a:r>
          </a:p>
          <a:p>
            <a:pPr algn="l">
              <a:lnSpc>
                <a:spcPts val="4674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2145151" y="-17953"/>
            <a:ext cx="9705856" cy="15760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FFFFFF"/>
                </a:solidFill>
                <a:latin typeface="Alice Bold"/>
                <a:ea typeface="Alice Bold"/>
                <a:cs typeface="Alice Bold"/>
                <a:sym typeface="Alice Bold"/>
              </a:rPr>
              <a:t>Possible Solutions 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0" y="2246492"/>
            <a:ext cx="9700526" cy="896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Alice Bold"/>
                <a:ea typeface="Alice Bold"/>
                <a:cs typeface="Alice Bold"/>
                <a:sym typeface="Alice Bold"/>
              </a:rPr>
              <a:t>solution-2:Vertex 3 colouring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-1324146"/>
            <a:ext cx="21999090" cy="14324470"/>
            <a:chOff x="0" y="0"/>
            <a:chExt cx="29332120" cy="19099294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1953523"/>
              <a:ext cx="24992626" cy="13716000"/>
              <a:chOff x="0" y="0"/>
              <a:chExt cx="4936815" cy="2709333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4936815" cy="2709333"/>
              </a:xfrm>
              <a:custGeom>
                <a:avLst/>
                <a:gdLst/>
                <a:ahLst/>
                <a:cxnLst/>
                <a:rect r="r" b="b" t="t" l="l"/>
                <a:pathLst>
                  <a:path h="2709333" w="4936815">
                    <a:moveTo>
                      <a:pt x="0" y="0"/>
                    </a:moveTo>
                    <a:lnTo>
                      <a:pt x="4936815" y="0"/>
                    </a:lnTo>
                    <a:lnTo>
                      <a:pt x="4936815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57150"/>
                <a:ext cx="4936815" cy="276648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654"/>
                  </a:lnSpc>
                </a:pPr>
              </a:p>
              <a:p>
                <a:pPr algn="ctr">
                  <a:lnSpc>
                    <a:spcPts val="3654"/>
                  </a:lnSpc>
                </a:pPr>
              </a:p>
              <a:p>
                <a:pPr algn="ctr">
                  <a:lnSpc>
                    <a:spcPts val="3654"/>
                  </a:lnSpc>
                </a:pPr>
              </a:p>
            </p:txBody>
          </p:sp>
        </p:grpSp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2"/>
            <a:srcRect l="0" t="0" r="0" b="0"/>
            <a:stretch>
              <a:fillRect/>
            </a:stretch>
          </p:blipFill>
          <p:spPr>
            <a:xfrm flipH="false" flipV="false" rot="0">
              <a:off x="21639132" y="2758935"/>
              <a:ext cx="2746535" cy="2563161"/>
            </a:xfrm>
            <a:prstGeom prst="rect">
              <a:avLst/>
            </a:prstGeom>
          </p:spPr>
        </p:pic>
        <p:pic>
          <p:nvPicPr>
            <p:cNvPr name="Picture 7" id="7"/>
            <p:cNvPicPr>
              <a:picLocks noChangeAspect="true"/>
            </p:cNvPicPr>
            <p:nvPr/>
          </p:nvPicPr>
          <p:blipFill>
            <a:blip r:embed="rId2"/>
            <a:srcRect l="0" t="0" r="0" b="0"/>
            <a:stretch>
              <a:fillRect/>
            </a:stretch>
          </p:blipFill>
          <p:spPr>
            <a:xfrm flipH="false" flipV="false" rot="0">
              <a:off x="18442030" y="11108208"/>
              <a:ext cx="8562785" cy="7991086"/>
            </a:xfrm>
            <a:prstGeom prst="rect">
              <a:avLst/>
            </a:prstGeom>
          </p:spPr>
        </p:pic>
        <p:sp>
          <p:nvSpPr>
            <p:cNvPr name="Freeform 8" id="8"/>
            <p:cNvSpPr/>
            <p:nvPr/>
          </p:nvSpPr>
          <p:spPr>
            <a:xfrm flipH="false" flipV="false" rot="-10800000">
              <a:off x="20035024" y="264904"/>
              <a:ext cx="9297096" cy="6002704"/>
            </a:xfrm>
            <a:custGeom>
              <a:avLst/>
              <a:gdLst/>
              <a:ahLst/>
              <a:cxnLst/>
              <a:rect r="r" b="b" t="t" l="l"/>
              <a:pathLst>
                <a:path h="6002704" w="9297096">
                  <a:moveTo>
                    <a:pt x="0" y="0"/>
                  </a:moveTo>
                  <a:lnTo>
                    <a:pt x="9297096" y="0"/>
                  </a:lnTo>
                  <a:lnTo>
                    <a:pt x="9297096" y="6002703"/>
                  </a:lnTo>
                  <a:lnTo>
                    <a:pt x="0" y="60027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83000"/>
              </a:blip>
              <a:stretch>
                <a:fillRect l="-8842" t="-24322" r="0" b="-21879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true" flipV="false" rot="0">
              <a:off x="21184705" y="0"/>
              <a:ext cx="7615843" cy="5517871"/>
            </a:xfrm>
            <a:custGeom>
              <a:avLst/>
              <a:gdLst/>
              <a:ahLst/>
              <a:cxnLst/>
              <a:rect r="r" b="b" t="t" l="l"/>
              <a:pathLst>
                <a:path h="5517871" w="7615843">
                  <a:moveTo>
                    <a:pt x="7615842" y="0"/>
                  </a:moveTo>
                  <a:lnTo>
                    <a:pt x="0" y="0"/>
                  </a:lnTo>
                  <a:lnTo>
                    <a:pt x="0" y="5517871"/>
                  </a:lnTo>
                  <a:lnTo>
                    <a:pt x="7615842" y="5517871"/>
                  </a:lnTo>
                  <a:lnTo>
                    <a:pt x="7615842" y="0"/>
                  </a:lnTo>
                  <a:close/>
                </a:path>
              </a:pathLst>
            </a:custGeom>
            <a:blipFill>
              <a:blip r:embed="rId4">
                <a:alphaModFix amt="65000"/>
              </a:blip>
              <a:stretch>
                <a:fillRect l="-4595" t="-22" r="0" b="-25180"/>
              </a:stretch>
            </a:blipFill>
          </p:spPr>
        </p:sp>
        <p:sp>
          <p:nvSpPr>
            <p:cNvPr name="TextBox 10" id="10"/>
            <p:cNvSpPr txBox="true"/>
            <p:nvPr/>
          </p:nvSpPr>
          <p:spPr>
            <a:xfrm rot="0">
              <a:off x="3779317" y="1948902"/>
              <a:ext cx="14925357" cy="225510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4139"/>
                </a:lnSpc>
              </a:pP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5245897"/>
              <a:ext cx="18704674" cy="77308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803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13385525" y="0"/>
            <a:ext cx="5097491" cy="3472204"/>
          </a:xfrm>
          <a:custGeom>
            <a:avLst/>
            <a:gdLst/>
            <a:ahLst/>
            <a:cxnLst/>
            <a:rect r="r" b="b" t="t" l="l"/>
            <a:pathLst>
              <a:path h="3472204" w="5097491">
                <a:moveTo>
                  <a:pt x="0" y="0"/>
                </a:moveTo>
                <a:lnTo>
                  <a:pt x="5097492" y="0"/>
                </a:lnTo>
                <a:lnTo>
                  <a:pt x="5097492" y="3472204"/>
                </a:lnTo>
                <a:lnTo>
                  <a:pt x="0" y="347220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728485" y="1527450"/>
            <a:ext cx="14147967" cy="82241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60"/>
              </a:lnSpc>
            </a:pPr>
          </a:p>
          <a:p>
            <a:pPr algn="l">
              <a:lnSpc>
                <a:spcPts val="4660"/>
              </a:lnSpc>
            </a:pPr>
            <a:r>
              <a:rPr lang="en-US" sz="3328">
                <a:solidFill>
                  <a:srgbClr val="FFFFFF"/>
                </a:solidFill>
                <a:latin typeface="Alice Bold"/>
                <a:ea typeface="Alice Bold"/>
                <a:cs typeface="Alice Bold"/>
                <a:sym typeface="Alice Bold"/>
              </a:rPr>
              <a:t>Polygon Structure:</a:t>
            </a:r>
          </a:p>
          <a:p>
            <a:pPr algn="l" marL="718663" indent="-359332" lvl="1">
              <a:lnSpc>
                <a:spcPts val="4660"/>
              </a:lnSpc>
              <a:buFont typeface="Arial"/>
              <a:buChar char="•"/>
            </a:pPr>
            <a:r>
              <a:rPr lang="en-US" sz="3328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A</a:t>
            </a:r>
            <a:r>
              <a:rPr lang="en-US" sz="3328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 long horizontal base with n/3 vertical prongs, each formed by two edges, creating isolated regions.</a:t>
            </a:r>
          </a:p>
          <a:p>
            <a:pPr algn="l" marL="718663" indent="-359332" lvl="1">
              <a:lnSpc>
                <a:spcPts val="4660"/>
              </a:lnSpc>
              <a:buAutoNum type="arabicPeriod" startAt="1"/>
            </a:pPr>
            <a:r>
              <a:rPr lang="en-US" sz="3328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Visibility Limitation:</a:t>
            </a:r>
          </a:p>
          <a:p>
            <a:pPr algn="l" marL="718663" indent="-359332" lvl="1">
              <a:lnSpc>
                <a:spcPts val="4660"/>
              </a:lnSpc>
              <a:buFont typeface="Arial"/>
              <a:buChar char="•"/>
            </a:pPr>
            <a:r>
              <a:rPr lang="en-US" sz="3328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Each prong blocks visibility to the next, preventing a single camera from covering multiple prongs.</a:t>
            </a:r>
          </a:p>
          <a:p>
            <a:pPr algn="l" marL="718663" indent="-359332" lvl="1">
              <a:lnSpc>
                <a:spcPts val="4660"/>
              </a:lnSpc>
              <a:buAutoNum type="arabicPeriod" startAt="1"/>
            </a:pPr>
            <a:r>
              <a:rPr lang="en-US" sz="3328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Coloring Strategy:</a:t>
            </a:r>
          </a:p>
          <a:p>
            <a:pPr algn="l" marL="718663" indent="-359332" lvl="1">
              <a:lnSpc>
                <a:spcPts val="4660"/>
              </a:lnSpc>
              <a:buFont typeface="Arial"/>
              <a:buChar char="•"/>
            </a:pPr>
            <a:r>
              <a:rPr lang="en-US" sz="3328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A</a:t>
            </a:r>
            <a:r>
              <a:rPr lang="en-US" sz="3328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ny triangulated polygon can be 3-colored, ensuring full coverage with at most n/3 cameras.</a:t>
            </a:r>
          </a:p>
          <a:p>
            <a:pPr algn="l" marL="718663" indent="-359332" lvl="1">
              <a:lnSpc>
                <a:spcPts val="4660"/>
              </a:lnSpc>
              <a:buAutoNum type="arabicPeriod" startAt="1"/>
            </a:pPr>
            <a:r>
              <a:rPr lang="en-US" sz="3328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Op</a:t>
            </a:r>
            <a:r>
              <a:rPr lang="en-US" sz="3328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timal Camera Placement:</a:t>
            </a:r>
          </a:p>
          <a:p>
            <a:pPr algn="l" marL="718663" indent="-359332" lvl="1">
              <a:lnSpc>
                <a:spcPts val="4660"/>
              </a:lnSpc>
              <a:buFont typeface="Arial"/>
              <a:buChar char="•"/>
            </a:pPr>
            <a:r>
              <a:rPr lang="en-US" sz="3328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No strategy can use fewer than n/3 cameras, proving the Art Gallery Theorem.</a:t>
            </a:r>
          </a:p>
          <a:p>
            <a:pPr algn="l">
              <a:lnSpc>
                <a:spcPts val="4660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430941" y="464191"/>
            <a:ext cx="12106931" cy="10051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20"/>
              </a:lnSpc>
            </a:pPr>
            <a:r>
              <a:rPr lang="en-US" sz="5800">
                <a:solidFill>
                  <a:srgbClr val="FFFFFF"/>
                </a:solidFill>
                <a:latin typeface="Alice Bold"/>
                <a:ea typeface="Alice Bold"/>
                <a:cs typeface="Alice Bold"/>
                <a:sym typeface="Alice Bold"/>
              </a:rPr>
              <a:t>Worst-Case Comb-Shaped Polygon :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28235" y="0"/>
            <a:ext cx="18744470" cy="10287000"/>
            <a:chOff x="0" y="0"/>
            <a:chExt cx="4936815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36815" cy="2709333"/>
            </a:xfrm>
            <a:custGeom>
              <a:avLst/>
              <a:gdLst/>
              <a:ahLst/>
              <a:cxnLst/>
              <a:rect r="r" b="b" t="t" l="l"/>
              <a:pathLst>
                <a:path h="2709333" w="4936815">
                  <a:moveTo>
                    <a:pt x="0" y="0"/>
                  </a:moveTo>
                  <a:lnTo>
                    <a:pt x="4936815" y="0"/>
                  </a:lnTo>
                  <a:lnTo>
                    <a:pt x="493681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4936815" cy="27664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54"/>
                </a:lnSpc>
              </a:pPr>
            </a:p>
            <a:p>
              <a:pPr algn="ctr">
                <a:lnSpc>
                  <a:spcPts val="3654"/>
                </a:lnSpc>
              </a:pPr>
            </a:p>
            <a:p>
              <a:pPr algn="ctr">
                <a:lnSpc>
                  <a:spcPts val="3654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0" y="-1465142"/>
            <a:ext cx="21999090" cy="5154010"/>
            <a:chOff x="0" y="0"/>
            <a:chExt cx="29332120" cy="6872014"/>
          </a:xfrm>
        </p:grpSpPr>
        <p:sp>
          <p:nvSpPr>
            <p:cNvPr name="Freeform 6" id="6"/>
            <p:cNvSpPr/>
            <p:nvPr/>
          </p:nvSpPr>
          <p:spPr>
            <a:xfrm flipH="false" flipV="false" rot="-10800000">
              <a:off x="0" y="1894655"/>
              <a:ext cx="2448967" cy="2123922"/>
            </a:xfrm>
            <a:custGeom>
              <a:avLst/>
              <a:gdLst/>
              <a:ahLst/>
              <a:cxnLst/>
              <a:rect r="r" b="b" t="t" l="l"/>
              <a:pathLst>
                <a:path h="2123922" w="2448967">
                  <a:moveTo>
                    <a:pt x="0" y="0"/>
                  </a:moveTo>
                  <a:lnTo>
                    <a:pt x="2448967" y="0"/>
                  </a:lnTo>
                  <a:lnTo>
                    <a:pt x="2448967" y="2123923"/>
                  </a:lnTo>
                  <a:lnTo>
                    <a:pt x="0" y="21239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91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-10800000">
              <a:off x="623343" y="1894655"/>
              <a:ext cx="2448967" cy="2123922"/>
            </a:xfrm>
            <a:custGeom>
              <a:avLst/>
              <a:gdLst/>
              <a:ahLst/>
              <a:cxnLst/>
              <a:rect r="r" b="b" t="t" l="l"/>
              <a:pathLst>
                <a:path h="2123922" w="2448967">
                  <a:moveTo>
                    <a:pt x="0" y="0"/>
                  </a:moveTo>
                  <a:lnTo>
                    <a:pt x="2448967" y="0"/>
                  </a:lnTo>
                  <a:lnTo>
                    <a:pt x="2448967" y="2123923"/>
                  </a:lnTo>
                  <a:lnTo>
                    <a:pt x="0" y="21239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pic>
          <p:nvPicPr>
            <p:cNvPr name="Picture 8" id="8"/>
            <p:cNvPicPr>
              <a:picLocks noChangeAspect="true"/>
            </p:cNvPicPr>
            <p:nvPr/>
          </p:nvPicPr>
          <p:blipFill>
            <a:blip r:embed="rId4"/>
            <a:srcRect l="0" t="0" r="0" b="0"/>
            <a:stretch>
              <a:fillRect/>
            </a:stretch>
          </p:blipFill>
          <p:spPr>
            <a:xfrm flipH="false" flipV="false" rot="0">
              <a:off x="21639132" y="2758935"/>
              <a:ext cx="2746535" cy="2563161"/>
            </a:xfrm>
            <a:prstGeom prst="rect">
              <a:avLst/>
            </a:prstGeom>
          </p:spPr>
        </p:pic>
        <p:sp>
          <p:nvSpPr>
            <p:cNvPr name="Freeform 9" id="9"/>
            <p:cNvSpPr/>
            <p:nvPr/>
          </p:nvSpPr>
          <p:spPr>
            <a:xfrm flipH="false" flipV="false" rot="-10800000">
              <a:off x="20035024" y="264904"/>
              <a:ext cx="9297096" cy="6002704"/>
            </a:xfrm>
            <a:custGeom>
              <a:avLst/>
              <a:gdLst/>
              <a:ahLst/>
              <a:cxnLst/>
              <a:rect r="r" b="b" t="t" l="l"/>
              <a:pathLst>
                <a:path h="6002704" w="9297096">
                  <a:moveTo>
                    <a:pt x="0" y="0"/>
                  </a:moveTo>
                  <a:lnTo>
                    <a:pt x="9297096" y="0"/>
                  </a:lnTo>
                  <a:lnTo>
                    <a:pt x="9297096" y="6002703"/>
                  </a:lnTo>
                  <a:lnTo>
                    <a:pt x="0" y="60027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83000"/>
              </a:blip>
              <a:stretch>
                <a:fillRect l="-8842" t="-24322" r="0" b="-21879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true" flipV="false" rot="0">
              <a:off x="21184705" y="0"/>
              <a:ext cx="7615843" cy="5517871"/>
            </a:xfrm>
            <a:custGeom>
              <a:avLst/>
              <a:gdLst/>
              <a:ahLst/>
              <a:cxnLst/>
              <a:rect r="r" b="b" t="t" l="l"/>
              <a:pathLst>
                <a:path h="5517871" w="7615843">
                  <a:moveTo>
                    <a:pt x="7615842" y="0"/>
                  </a:moveTo>
                  <a:lnTo>
                    <a:pt x="0" y="0"/>
                  </a:lnTo>
                  <a:lnTo>
                    <a:pt x="0" y="5517871"/>
                  </a:lnTo>
                  <a:lnTo>
                    <a:pt x="7615842" y="5517871"/>
                  </a:lnTo>
                  <a:lnTo>
                    <a:pt x="7615842" y="0"/>
                  </a:lnTo>
                  <a:close/>
                </a:path>
              </a:pathLst>
            </a:custGeom>
            <a:blipFill>
              <a:blip r:embed="rId6">
                <a:alphaModFix amt="65000"/>
              </a:blip>
              <a:stretch>
                <a:fillRect l="-4595" t="-22" r="0" b="-25180"/>
              </a:stretch>
            </a:blipFill>
          </p:spPr>
        </p:sp>
        <p:sp>
          <p:nvSpPr>
            <p:cNvPr name="TextBox 11" id="11"/>
            <p:cNvSpPr txBox="true"/>
            <p:nvPr/>
          </p:nvSpPr>
          <p:spPr>
            <a:xfrm rot="0">
              <a:off x="3060224" y="1958427"/>
              <a:ext cx="16986886" cy="222355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3999"/>
                </a:lnSpc>
              </a:pP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5875063"/>
              <a:ext cx="24384000" cy="9969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299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305067" y="4787399"/>
            <a:ext cx="17982933" cy="25033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94"/>
              </a:lnSpc>
            </a:pPr>
            <a:r>
              <a:rPr lang="en-US" sz="2567">
                <a:solidFill>
                  <a:srgbClr val="FFFFFF"/>
                </a:solidFill>
                <a:latin typeface="Alice Bold"/>
                <a:ea typeface="Alice Bold"/>
                <a:cs typeface="Alice Bold"/>
                <a:sym typeface="Alice Bold"/>
              </a:rPr>
              <a:t>What is a Convex Polygon?</a:t>
            </a:r>
          </a:p>
          <a:p>
            <a:pPr algn="l">
              <a:lnSpc>
                <a:spcPts val="3594"/>
              </a:lnSpc>
              <a:spcBef>
                <a:spcPct val="0"/>
              </a:spcBef>
            </a:pPr>
            <a:r>
              <a:rPr lang="en-US" sz="2567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A c</a:t>
            </a:r>
            <a:r>
              <a:rPr lang="en-US" sz="2567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onvex polygon is a polygon in which all interior angles are less than 180°, and any line segment connecting two points inside the polygon lies entirely within the polygon</a:t>
            </a:r>
          </a:p>
          <a:p>
            <a:pPr algn="l">
              <a:lnSpc>
                <a:spcPts val="3594"/>
              </a:lnSpc>
              <a:spcBef>
                <a:spcPct val="0"/>
              </a:spcBef>
            </a:pPr>
          </a:p>
          <a:p>
            <a:pPr algn="l">
              <a:lnSpc>
                <a:spcPts val="2894"/>
              </a:lnSpc>
              <a:spcBef>
                <a:spcPct val="0"/>
              </a:spcBef>
            </a:pPr>
          </a:p>
          <a:p>
            <a:pPr algn="l">
              <a:lnSpc>
                <a:spcPts val="2894"/>
              </a:lnSpc>
              <a:spcBef>
                <a:spcPct val="0"/>
              </a:spcBef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412319" y="3015369"/>
            <a:ext cx="17875681" cy="1819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54"/>
              </a:lnSpc>
            </a:pPr>
            <a:r>
              <a:rPr lang="en-US" sz="2610">
                <a:solidFill>
                  <a:srgbClr val="FFFFFF"/>
                </a:solidFill>
                <a:latin typeface="Alice Bold"/>
                <a:ea typeface="Alice Bold"/>
                <a:cs typeface="Alice Bold"/>
                <a:sym typeface="Alice Bold"/>
              </a:rPr>
              <a:t>Objective:</a:t>
            </a:r>
          </a:p>
          <a:p>
            <a:pPr algn="l" marL="563510" indent="-281755" lvl="1">
              <a:lnSpc>
                <a:spcPts val="3654"/>
              </a:lnSpc>
              <a:spcBef>
                <a:spcPct val="0"/>
              </a:spcBef>
              <a:buFont typeface="Arial"/>
              <a:buChar char="•"/>
            </a:pPr>
            <a:r>
              <a:rPr lang="en-US" sz="2610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Efficiently</a:t>
            </a:r>
            <a:r>
              <a:rPr lang="en-US" sz="2610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 partition a non-convex polygon P with n vertices into simpler pieces (y-monotone pieces) to aid in faster triangulation.</a:t>
            </a:r>
          </a:p>
          <a:p>
            <a:pPr algn="l">
              <a:lnSpc>
                <a:spcPts val="3654"/>
              </a:lnSpc>
              <a:spcBef>
                <a:spcPct val="0"/>
              </a:spcBef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305067" y="6454274"/>
            <a:ext cx="17982933" cy="2734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54"/>
              </a:lnSpc>
              <a:spcBef>
                <a:spcPct val="0"/>
              </a:spcBef>
            </a:pPr>
            <a:r>
              <a:rPr lang="en-US" sz="2610">
                <a:solidFill>
                  <a:srgbClr val="FFFFFF"/>
                </a:solidFill>
                <a:latin typeface="Alice Bold"/>
                <a:ea typeface="Alice Bold"/>
                <a:cs typeface="Alice Bold"/>
                <a:sym typeface="Alice Bold"/>
              </a:rPr>
              <a:t>Why Monot</a:t>
            </a:r>
            <a:r>
              <a:rPr lang="en-US" sz="2610">
                <a:solidFill>
                  <a:srgbClr val="FFFFFF"/>
                </a:solidFill>
                <a:latin typeface="Alice Bold"/>
                <a:ea typeface="Alice Bold"/>
                <a:cs typeface="Alice Bold"/>
                <a:sym typeface="Alice Bold"/>
              </a:rPr>
              <a:t>one Pieces?</a:t>
            </a:r>
          </a:p>
          <a:p>
            <a:pPr algn="l" marL="563510" indent="-281755" lvl="1">
              <a:lnSpc>
                <a:spcPts val="3654"/>
              </a:lnSpc>
              <a:spcBef>
                <a:spcPct val="0"/>
              </a:spcBef>
              <a:buFont typeface="Arial"/>
              <a:buChar char="•"/>
            </a:pPr>
            <a:r>
              <a:rPr lang="en-US" sz="2610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Triangulating convex polygons is easy (takes O(n) time).</a:t>
            </a:r>
          </a:p>
          <a:p>
            <a:pPr algn="l" marL="563510" indent="-281755" lvl="1">
              <a:lnSpc>
                <a:spcPts val="3654"/>
              </a:lnSpc>
              <a:spcBef>
                <a:spcPct val="0"/>
              </a:spcBef>
              <a:buFont typeface="Arial"/>
              <a:buChar char="•"/>
            </a:pPr>
            <a:r>
              <a:rPr lang="en-US" sz="2610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Decomposing P into convex pieces is as hard as triangulating it, so we instead decompose it into y-monotone pieces, which can be efficiently triangulated.</a:t>
            </a:r>
          </a:p>
          <a:p>
            <a:pPr algn="l" marL="563510" indent="-281755" lvl="1">
              <a:lnSpc>
                <a:spcPts val="3654"/>
              </a:lnSpc>
              <a:spcBef>
                <a:spcPct val="0"/>
              </a:spcBef>
              <a:buFont typeface="Arial"/>
              <a:buChar char="•"/>
            </a:pPr>
            <a:r>
              <a:rPr lang="en-US" sz="2610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A y-monotone polygon has the property that any vertical line intersects it in at most one connected segment.</a:t>
            </a:r>
          </a:p>
          <a:p>
            <a:pPr algn="l">
              <a:lnSpc>
                <a:spcPts val="3654"/>
              </a:lnSpc>
              <a:spcBef>
                <a:spcPct val="0"/>
              </a:spcBef>
            </a:pPr>
          </a:p>
        </p:txBody>
      </p:sp>
      <p:sp>
        <p:nvSpPr>
          <p:cNvPr name="TextBox 16" id="16"/>
          <p:cNvSpPr txBox="true"/>
          <p:nvPr/>
        </p:nvSpPr>
        <p:spPr>
          <a:xfrm rot="0">
            <a:off x="0" y="1809503"/>
            <a:ext cx="15430991" cy="10051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20"/>
              </a:lnSpc>
            </a:pPr>
            <a:r>
              <a:rPr lang="en-US" sz="5800">
                <a:solidFill>
                  <a:srgbClr val="FFFFFF"/>
                </a:solidFill>
                <a:latin typeface="Alice Bold"/>
                <a:ea typeface="Alice Bold"/>
                <a:cs typeface="Alice Bold"/>
                <a:sym typeface="Alice Bold"/>
              </a:rPr>
              <a:t>Partitioning a Polygon into Monotone Pieces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498444" y="-171450"/>
            <a:ext cx="11436787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Example illustration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DAGjCdKfFkk</dc:identifier>
  <dcterms:modified xsi:type="dcterms:W3CDTF">2011-08-01T06:04:30Z</dcterms:modified>
  <cp:revision>1</cp:revision>
  <dc:title>Business</dc:title>
</cp:coreProperties>
</file>